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55" r:id="rId2"/>
    <p:sldId id="567" r:id="rId3"/>
    <p:sldId id="568" r:id="rId4"/>
    <p:sldId id="569" r:id="rId5"/>
    <p:sldId id="1013" r:id="rId6"/>
    <p:sldId id="1014" r:id="rId7"/>
    <p:sldId id="1015" r:id="rId8"/>
    <p:sldId id="1016" r:id="rId9"/>
    <p:sldId id="1018" r:id="rId10"/>
    <p:sldId id="1019" r:id="rId11"/>
    <p:sldId id="1011" r:id="rId12"/>
    <p:sldId id="1038" r:id="rId13"/>
    <p:sldId id="1022" r:id="rId14"/>
    <p:sldId id="1024" r:id="rId15"/>
    <p:sldId id="1025" r:id="rId16"/>
    <p:sldId id="1026" r:id="rId17"/>
    <p:sldId id="1027" r:id="rId18"/>
    <p:sldId id="1023" r:id="rId19"/>
    <p:sldId id="1028" r:id="rId20"/>
    <p:sldId id="1029" r:id="rId21"/>
    <p:sldId id="1030" r:id="rId22"/>
    <p:sldId id="1031" r:id="rId23"/>
    <p:sldId id="1032" r:id="rId24"/>
    <p:sldId id="1033" r:id="rId25"/>
    <p:sldId id="1035" r:id="rId26"/>
    <p:sldId id="1034" r:id="rId27"/>
    <p:sldId id="1036" r:id="rId28"/>
    <p:sldId id="616" r:id="rId29"/>
    <p:sldId id="1000" r:id="rId30"/>
    <p:sldId id="61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3009" autoAdjust="0"/>
    <p:restoredTop sz="73492" autoAdjust="0"/>
  </p:normalViewPr>
  <p:slideViewPr>
    <p:cSldViewPr snapToGrid="0" snapToObjects="1">
      <p:cViewPr varScale="1">
        <p:scale>
          <a:sx n="67" d="100"/>
          <a:sy n="67" d="100"/>
        </p:scale>
        <p:origin x="-102" y="-252"/>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4/25/2021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xmlns=""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sz="1200"/>
              <a:t>Seanca do të ndahet në 4 pjesë.</a:t>
            </a:r>
          </a:p>
          <a:p>
            <a:r>
              <a:rPr lang="sq-AL" sz="1200"/>
              <a:t>Pjesa e parë e sesionit do të japë një përmbledhje të C-PROC dhe punës që ajo kryen. </a:t>
            </a:r>
          </a:p>
          <a:p>
            <a:r>
              <a:rPr lang="sq-AL" sz="1200"/>
              <a:t>Pjesa e dytë e seancës do të shqyrtojë strukturën e Kursit të Specializuar Gjyqësor për Bashkëpunimin Ndërkombëtar.</a:t>
            </a:r>
          </a:p>
          <a:p>
            <a:r>
              <a:rPr lang="sq-AL" sz="1200"/>
              <a:t>Pjesa e tretë e seancës do të ofrojë një mundësi që pjesëmarrësit të prezantohen. </a:t>
            </a:r>
          </a:p>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Pjesa e katërt e seancës do të përmbledhë objektivat e seancës.</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smtClean="0"/>
          </a:p>
        </p:txBody>
      </p:sp>
    </p:spTree>
    <p:extLst>
      <p:ext uri="{BB962C8B-B14F-4D97-AF65-F5344CB8AC3E}">
        <p14:creationId xmlns:p14="http://schemas.microsoft.com/office/powerpoint/2010/main" xmlns="" val="141799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solidFill>
                  <a:schemeClr val="tx1"/>
                </a:solidFill>
                <a:latin typeface="+mn-lt"/>
                <a:ea typeface="MS PGothic" pitchFamily="34" charset="-128"/>
                <a:cs typeface="ＭＳ Ｐゴシック" charset="0"/>
              </a:rPr>
              <a:t>Ky slajd ofron informacion në lidhje me Zyrën e Programit të Krimit Kibernetik (C-PROC). Ky është organi kryesor përgjegjës për promovimin e qasjes së Këshillit të Evropës për të mbështetur ndërtimin e kapaciteteve në drejtim të aftësive të drejtësisë penale për krimin kibernetik dhe provat elektronike. </a:t>
            </a: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smtClean="0"/>
          </a:p>
        </p:txBody>
      </p:sp>
    </p:spTree>
    <p:extLst>
      <p:ext uri="{BB962C8B-B14F-4D97-AF65-F5344CB8AC3E}">
        <p14:creationId xmlns:p14="http://schemas.microsoft.com/office/powerpoint/2010/main" xmlns="" val="23185027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sq-AL" sz="1200" dirty="0">
                <a:solidFill>
                  <a:schemeClr val="tx1"/>
                </a:solidFill>
                <a:latin typeface="+mn-lt"/>
                <a:ea typeface="MS PGothic" pitchFamily="34" charset="-128"/>
                <a:cs typeface="ＭＳ Ｐゴシック" charset="0"/>
              </a:rPr>
              <a:t>Ky </a:t>
            </a:r>
            <a:r>
              <a:rPr lang="sq-AL" sz="1200" dirty="0" err="1">
                <a:solidFill>
                  <a:schemeClr val="tx1"/>
                </a:solidFill>
                <a:latin typeface="+mn-lt"/>
                <a:ea typeface="MS PGothic" pitchFamily="34" charset="-128"/>
                <a:cs typeface="ＭＳ Ｐゴシック" charset="0"/>
              </a:rPr>
              <a:t>slajd</a:t>
            </a:r>
            <a:r>
              <a:rPr lang="sq-AL" sz="1200" dirty="0">
                <a:solidFill>
                  <a:schemeClr val="tx1"/>
                </a:solidFill>
                <a:latin typeface="+mn-lt"/>
                <a:ea typeface="MS PGothic" pitchFamily="34" charset="-128"/>
                <a:cs typeface="ＭＳ Ｐゴシック" charset="0"/>
              </a:rPr>
              <a:t> liston projekte të ndryshme në vazhdim që po drejtohen nga Zyra e Programit të Krimit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(C-PROC). Trajneri mund të shpjegojë se që kur C-PROC është bërë funksionale në prill 2014, ajo ka iniciuar një numër projektesh - shumë prej të cilave janë përmbyllur. Trajneri mund të shpjegojë projektet aktuale në vazhdim. Trajneri mund të ndajë detajet e programeve të renditura në </a:t>
            </a:r>
            <a:r>
              <a:rPr lang="sq-AL" sz="1200" dirty="0" err="1">
                <a:solidFill>
                  <a:schemeClr val="tx1"/>
                </a:solidFill>
                <a:latin typeface="+mn-lt"/>
                <a:ea typeface="MS PGothic" pitchFamily="34" charset="-128"/>
                <a:cs typeface="ＭＳ Ｐゴシック" charset="0"/>
              </a:rPr>
              <a:t>slajde</a:t>
            </a:r>
            <a:r>
              <a:rPr lang="sq-AL" sz="1200" dirty="0">
                <a:solidFill>
                  <a:schemeClr val="tx1"/>
                </a:solidFill>
                <a:latin typeface="+mn-lt"/>
                <a:ea typeface="MS PGothic" pitchFamily="34" charset="-128"/>
                <a:cs typeface="ＭＳ Ｐゴシック" charset="0"/>
              </a:rPr>
              <a:t>:</a:t>
            </a:r>
          </a:p>
          <a:p>
            <a:endParaRPr lang="en-GB" sz="1200" kern="1200" dirty="0">
              <a:solidFill>
                <a:schemeClr val="tx1"/>
              </a:solidFill>
              <a:latin typeface="+mn-lt"/>
              <a:ea typeface="MS PGothic" pitchFamily="34" charset="-128"/>
              <a:cs typeface="ＭＳ Ｐゴシック" charset="0"/>
            </a:endParaRPr>
          </a:p>
          <a:p>
            <a:r>
              <a:rPr lang="sq-AL" b="1" dirty="0">
                <a:latin typeface="Open Sans"/>
              </a:rPr>
              <a:t>GLACY+ </a:t>
            </a:r>
            <a:r>
              <a:rPr lang="sq-AL" dirty="0">
                <a:latin typeface="Open Sans"/>
              </a:rPr>
              <a:t>është projekt i përbashkët i Bashkimit Evropian (Instrumenti </a:t>
            </a:r>
            <a:r>
              <a:rPr lang="sq-AL" dirty="0" err="1">
                <a:latin typeface="Open Sans"/>
              </a:rPr>
              <a:t>Kontribues</a:t>
            </a:r>
            <a:r>
              <a:rPr lang="sq-AL" dirty="0">
                <a:latin typeface="Open Sans"/>
              </a:rPr>
              <a:t> për Paqe dhe Stabilitet) dhe Këshillit të Evropës.</a:t>
            </a:r>
          </a:p>
          <a:p>
            <a:r>
              <a:rPr lang="sq-AL" dirty="0">
                <a:latin typeface="Open Sans"/>
              </a:rPr>
              <a:t>GLACY+ ka për qëllim të zgjerojë përvojën e </a:t>
            </a:r>
            <a:r>
              <a:rPr lang="sq-AL" u="none" strike="noStrike" dirty="0">
                <a:solidFill>
                  <a:srgbClr val="007BC8"/>
                </a:solidFill>
                <a:latin typeface="Open Sans"/>
                <a:hlinkClick r:id="rId3"/>
              </a:rPr>
              <a:t>Projektit GLACY</a:t>
            </a:r>
            <a:r>
              <a:rPr lang="sq-AL" dirty="0">
                <a:latin typeface="Open Sans"/>
              </a:rPr>
              <a:t> (2013 – 2016) dhe mbështet pesëmbëdhjetë vende me përparësi dhe qendër në Afrikë, Azi-Paqësor dhe Amerikën Latine dhe rajonin e Karaibeve - Benin, </a:t>
            </a:r>
            <a:r>
              <a:rPr lang="sq-AL" dirty="0" err="1">
                <a:latin typeface="Open Sans"/>
              </a:rPr>
              <a:t>Burkina</a:t>
            </a:r>
            <a:r>
              <a:rPr lang="sq-AL" dirty="0">
                <a:latin typeface="Open Sans"/>
              </a:rPr>
              <a:t> </a:t>
            </a:r>
            <a:r>
              <a:rPr lang="sq-AL" dirty="0" err="1">
                <a:latin typeface="Open Sans"/>
              </a:rPr>
              <a:t>Faso</a:t>
            </a:r>
            <a:r>
              <a:rPr lang="sq-AL" dirty="0">
                <a:latin typeface="Open Sans"/>
              </a:rPr>
              <a:t>, Kepi i Gjelbër, Kili, Kosta Rika, Republika Dominikane, Gana, </a:t>
            </a:r>
            <a:r>
              <a:rPr lang="sq-AL" dirty="0" err="1">
                <a:latin typeface="Open Sans"/>
              </a:rPr>
              <a:t>Mauritius</a:t>
            </a:r>
            <a:r>
              <a:rPr lang="sq-AL" dirty="0">
                <a:latin typeface="Open Sans"/>
              </a:rPr>
              <a:t>, Marok, Nigeri, Paraguai, Filipine, Senegal , </a:t>
            </a:r>
            <a:r>
              <a:rPr lang="sq-AL" dirty="0" err="1">
                <a:latin typeface="Open Sans"/>
              </a:rPr>
              <a:t>Shri</a:t>
            </a:r>
            <a:r>
              <a:rPr lang="sq-AL" dirty="0">
                <a:latin typeface="Open Sans"/>
              </a:rPr>
              <a:t> </a:t>
            </a:r>
            <a:r>
              <a:rPr lang="sq-AL" dirty="0" err="1">
                <a:latin typeface="Open Sans"/>
              </a:rPr>
              <a:t>Lanka</a:t>
            </a:r>
            <a:r>
              <a:rPr lang="sq-AL" dirty="0">
                <a:latin typeface="Open Sans"/>
              </a:rPr>
              <a:t> dhe </a:t>
            </a:r>
            <a:r>
              <a:rPr lang="sq-AL" dirty="0" err="1">
                <a:latin typeface="Open Sans"/>
              </a:rPr>
              <a:t>Tonga</a:t>
            </a:r>
            <a:r>
              <a:rPr lang="sq-AL" dirty="0">
                <a:latin typeface="Open Sans"/>
              </a:rPr>
              <a:t>. Këto vende mund të shërbejnë si qendra për të ndarë përvojën e tyre brenda rajoneve të tyre përkatëse.</a:t>
            </a:r>
          </a:p>
          <a:p>
            <a:r>
              <a:rPr lang="sq-AL" b="0" dirty="0">
                <a:latin typeface="Open Sans"/>
              </a:rPr>
              <a:t>Objektivat:</a:t>
            </a:r>
          </a:p>
          <a:p>
            <a:r>
              <a:rPr lang="sq-AL" dirty="0">
                <a:latin typeface="Open Sans"/>
              </a:rPr>
              <a:t>Për të fuqizuar kapacitetet e shteteve në të gjithë botën për të zbatuar legjislacionin mbi krimin </a:t>
            </a:r>
            <a:r>
              <a:rPr lang="sq-AL" dirty="0" err="1">
                <a:latin typeface="Open Sans"/>
              </a:rPr>
              <a:t>kibernetik</a:t>
            </a:r>
            <a:r>
              <a:rPr lang="sq-AL" dirty="0">
                <a:latin typeface="Open Sans"/>
              </a:rPr>
              <a:t> dhe provat elektronike dhe për të rritur aftësitë e tyre për një bashkëpunim efektiv ndërkombëtar në këtë fushë.</a:t>
            </a:r>
          </a:p>
          <a:p>
            <a:pPr>
              <a:buFont typeface="+mj-lt"/>
              <a:buAutoNum type="arabicPeriod"/>
            </a:pPr>
            <a:r>
              <a:rPr lang="sq-AL" dirty="0"/>
              <a:t>Për të promovuar legjislacionin, politikat dhe strategjitë e qëndrueshme të krimit </a:t>
            </a:r>
            <a:r>
              <a:rPr lang="sq-AL" dirty="0" err="1"/>
              <a:t>kibernetik</a:t>
            </a:r>
            <a:r>
              <a:rPr lang="sq-AL" dirty="0"/>
              <a:t>;</a:t>
            </a:r>
          </a:p>
          <a:p>
            <a:pPr>
              <a:buFont typeface="+mj-lt"/>
              <a:buAutoNum type="arabicPeriod"/>
            </a:pPr>
            <a:r>
              <a:rPr lang="sq-AL" dirty="0"/>
              <a:t>Për të fuqizuar kapacitetin e autoriteteve policore për të hetuar krimin </a:t>
            </a:r>
            <a:r>
              <a:rPr lang="sq-AL" dirty="0" err="1"/>
              <a:t>kibernetik</a:t>
            </a:r>
            <a:r>
              <a:rPr lang="sq-AL" dirty="0"/>
              <a:t> dhe të angazhohen në bashkëpunim efektiv polici-polici me njëri-tjetrin, si dhe me njësitë e krimit </a:t>
            </a:r>
            <a:r>
              <a:rPr lang="sq-AL" dirty="0" err="1"/>
              <a:t>kibernetik</a:t>
            </a:r>
            <a:r>
              <a:rPr lang="sq-AL" dirty="0"/>
              <a:t> në Evropë dhe rajone të tjera;</a:t>
            </a:r>
          </a:p>
          <a:p>
            <a:pPr>
              <a:buFont typeface="+mj-lt"/>
              <a:buAutoNum type="arabicPeriod"/>
            </a:pPr>
            <a:r>
              <a:rPr lang="sq-AL" dirty="0"/>
              <a:t>Të lejojë autoritetet e drejtësisë penale të zbatojnë legjislacionin dhe të ndjekin dhe gjykojnë rastet e krimit </a:t>
            </a:r>
            <a:r>
              <a:rPr lang="sq-AL" dirty="0" err="1"/>
              <a:t>kibernetik</a:t>
            </a:r>
            <a:r>
              <a:rPr lang="sq-AL" dirty="0"/>
              <a:t> dhe provat elektronike dhe të angazhohen në bashkëpunim ndërkombëtar.</a:t>
            </a:r>
          </a:p>
          <a:p>
            <a:r>
              <a:rPr lang="sq-AL" b="0" i="0" dirty="0">
                <a:solidFill>
                  <a:srgbClr val="161616"/>
                </a:solidFill>
                <a:latin typeface="Open Sans"/>
              </a:rPr>
              <a:t/>
            </a:r>
            <a:br>
              <a:rPr lang="sq-AL" b="0" i="0" dirty="0">
                <a:solidFill>
                  <a:srgbClr val="161616"/>
                </a:solidFill>
                <a:latin typeface="Open Sans"/>
              </a:rPr>
            </a:br>
            <a:r>
              <a:rPr lang="sq-AL" sz="1200" b="1" dirty="0" err="1">
                <a:solidFill>
                  <a:schemeClr val="tx1"/>
                </a:solidFill>
                <a:latin typeface="+mn-lt"/>
                <a:ea typeface="MS PGothic" pitchFamily="34" charset="-128"/>
                <a:cs typeface="ＭＳ Ｐゴシック" charset="0"/>
              </a:rPr>
              <a:t>CyberEast</a:t>
            </a:r>
            <a:r>
              <a:rPr lang="sq-AL" sz="1200" b="1" dirty="0">
                <a:solidFill>
                  <a:schemeClr val="tx1"/>
                </a:solidFill>
                <a:latin typeface="+mn-lt"/>
                <a:ea typeface="MS PGothic" pitchFamily="34" charset="-128"/>
                <a:cs typeface="ＭＳ Ｐゴシック" charset="0"/>
              </a:rPr>
              <a:t> </a:t>
            </a:r>
            <a:r>
              <a:rPr lang="sq-AL" sz="1200" dirty="0">
                <a:solidFill>
                  <a:schemeClr val="tx1"/>
                </a:solidFill>
                <a:latin typeface="+mn-lt"/>
                <a:ea typeface="MS PGothic" pitchFamily="34" charset="-128"/>
                <a:cs typeface="ＭＳ Ｐゴシック" charset="0"/>
              </a:rPr>
              <a:t>është një projekt i përbashkët i Bashkimit Evropian dhe Këshillit të Evropës, i zbatuar në rajonin e Partneritetit Lindor nga Këshilli i Evropës nën Instrumentin Lindor të Fqinjësisë Evropiane (ENI). </a:t>
            </a:r>
          </a:p>
          <a:p>
            <a:r>
              <a:rPr lang="sq-AL" sz="1200" dirty="0">
                <a:solidFill>
                  <a:schemeClr val="tx1"/>
                </a:solidFill>
                <a:latin typeface="+mn-lt"/>
                <a:ea typeface="MS PGothic" pitchFamily="34" charset="-128"/>
                <a:cs typeface="ＭＳ Ｐゴシック" charset="0"/>
              </a:rPr>
              <a:t>Vendet pjesëmarrëse: Armenia, Azerbajxhani, Bjellorusia, Gjeorgjia, Moldavia dhe Ukraina. </a:t>
            </a:r>
          </a:p>
          <a:p>
            <a:r>
              <a:rPr lang="sq-AL" sz="1200" dirty="0">
                <a:solidFill>
                  <a:schemeClr val="tx1"/>
                </a:solidFill>
                <a:latin typeface="+mn-lt"/>
                <a:ea typeface="MS PGothic" pitchFamily="34" charset="-128"/>
                <a:cs typeface="ＭＳ Ｐゴシック" charset="0"/>
              </a:rPr>
              <a:t>Projekti synon të miratojë kornizat legjislative dhe të politikave në përputhje me Konventën e Budapestit për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dhe instrumentet e lidhura me të, forcimin e kapaciteteve të autoriteteve gjyqësore dhe të zbatimit të ligjit dhe bashkëpunimin ndërmjet agjencive, dhe rritjen e bashkëpunimit efikas dhe besimit ndërkombëtar në drejtësinë penale,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dhe provat elektronike, duke përfshirë ndërmjet ofruesve të shërbimeve dhe zbatimit të ligjit.</a:t>
            </a:r>
          </a:p>
          <a:p>
            <a:endParaRPr lang="en-US" sz="1200" kern="1200" dirty="0">
              <a:solidFill>
                <a:schemeClr val="tx1"/>
              </a:solidFill>
              <a:latin typeface="+mn-lt"/>
              <a:ea typeface="MS PGothic" pitchFamily="34" charset="-128"/>
              <a:cs typeface="ＭＳ Ｐゴシック" charset="0"/>
            </a:endParaRPr>
          </a:p>
          <a:p>
            <a:r>
              <a:rPr lang="sq-AL" sz="1200" b="1" dirty="0" err="1">
                <a:solidFill>
                  <a:schemeClr val="tx1"/>
                </a:solidFill>
                <a:latin typeface="+mn-lt"/>
                <a:ea typeface="MS PGothic" pitchFamily="34" charset="-128"/>
                <a:cs typeface="ＭＳ Ｐゴシック" charset="0"/>
              </a:rPr>
              <a:t>iPROCEEDS</a:t>
            </a:r>
            <a:r>
              <a:rPr lang="sq-AL" sz="1200" b="1" dirty="0">
                <a:solidFill>
                  <a:schemeClr val="tx1"/>
                </a:solidFill>
                <a:latin typeface="+mn-lt"/>
                <a:ea typeface="MS PGothic" pitchFamily="34" charset="-128"/>
                <a:cs typeface="ＭＳ Ｐゴシック" charset="0"/>
              </a:rPr>
              <a:t> – 2: </a:t>
            </a:r>
            <a:r>
              <a:rPr lang="sq-AL" sz="1200" dirty="0">
                <a:solidFill>
                  <a:schemeClr val="tx1"/>
                </a:solidFill>
                <a:latin typeface="+mn-lt"/>
                <a:ea typeface="MS PGothic" pitchFamily="34" charset="-128"/>
                <a:cs typeface="ＭＳ Ｐゴシック" charset="0"/>
              </a:rPr>
              <a:t>Bashkëpunimi për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nën Instrumentin e Ndihmës së Para-Anëtarësimit (IPA) - është projekt i përbashkët i Bashkimit Evropian dhe Këshillit të Evropës. Vendet/zonat pjesëmarrëse: Shqipëria, Bosnja dhe Hercegovina, Mali i Zi, Maqedonia e Veriut, Serbia, Turqia dhe Kosova* Objektivi: Për të forcuar më tej kapacitetin e autoriteteve në vendet dhe zonat e projektit për të kërkuar, sekuestruar dhe konfiskuar të ardhurat nga krimi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dhe për të parandaluar pastrimin e parave në internet dhe për të siguruar prova elektronike. *Ky përcaktim është pa paragjykuar pozicionet rreth statusit, dhe është në përputhje me Rezolutën 1244 të KS të OKB-së dhe opinionin e GJND-së mbi Deklaratën e Pavarësisë së Kosovës. </a:t>
            </a:r>
          </a:p>
          <a:p>
            <a:endParaRPr lang="en-US" sz="1200" kern="1200" dirty="0">
              <a:solidFill>
                <a:schemeClr val="tx1"/>
              </a:solidFill>
              <a:latin typeface="+mn-lt"/>
              <a:ea typeface="MS PGothic" pitchFamily="34" charset="-128"/>
              <a:cs typeface="ＭＳ Ｐゴシック" charset="0"/>
            </a:endParaRPr>
          </a:p>
          <a:p>
            <a:r>
              <a:rPr lang="sq-AL" sz="1200" b="1" dirty="0" err="1">
                <a:solidFill>
                  <a:schemeClr val="tx1"/>
                </a:solidFill>
                <a:latin typeface="+mn-lt"/>
                <a:ea typeface="MS PGothic" pitchFamily="34" charset="-128"/>
                <a:cs typeface="ＭＳ Ｐゴシック" charset="0"/>
              </a:rPr>
              <a:t>CyberSouth</a:t>
            </a:r>
            <a:r>
              <a:rPr lang="sq-AL" sz="1200" b="1" dirty="0">
                <a:solidFill>
                  <a:schemeClr val="tx1"/>
                </a:solidFill>
                <a:latin typeface="+mn-lt"/>
                <a:ea typeface="MS PGothic" pitchFamily="34" charset="-128"/>
                <a:cs typeface="ＭＳ Ｐゴシック" charset="0"/>
              </a:rPr>
              <a:t> </a:t>
            </a:r>
            <a:r>
              <a:rPr lang="sq-AL" sz="1200" dirty="0">
                <a:solidFill>
                  <a:schemeClr val="tx1"/>
                </a:solidFill>
                <a:latin typeface="+mn-lt"/>
                <a:ea typeface="MS PGothic" pitchFamily="34" charset="-128"/>
                <a:cs typeface="ＭＳ Ｐゴシック" charset="0"/>
              </a:rPr>
              <a:t>është projekt i përbashkët i Bashkimit Evropian (Instrumenti Evropian i Fqinjësisë) dhe Këshillit të Evropës. </a:t>
            </a:r>
            <a:r>
              <a:rPr lang="sq-AL" sz="1200" dirty="0" err="1">
                <a:solidFill>
                  <a:schemeClr val="tx1"/>
                </a:solidFill>
                <a:latin typeface="+mn-lt"/>
                <a:ea typeface="MS PGothic" pitchFamily="34" charset="-128"/>
                <a:cs typeface="ＭＳ Ｐゴシック" charset="0"/>
              </a:rPr>
              <a:t>CyberSouth</a:t>
            </a:r>
            <a:r>
              <a:rPr lang="sq-AL" sz="1200" dirty="0">
                <a:solidFill>
                  <a:schemeClr val="tx1"/>
                </a:solidFill>
                <a:latin typeface="+mn-lt"/>
                <a:ea typeface="MS PGothic" pitchFamily="34" charset="-128"/>
                <a:cs typeface="ＭＳ Ｐゴシック" charset="0"/>
              </a:rPr>
              <a:t> synon të forcojë legjislacionin dhe kapacitetet institucionale për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dhe provat elektronike në rajonin e Fqinjësisë Jugore në përputhje me kërkesat e të drejtave të njeriut dhe sundimit të ligjit. </a:t>
            </a:r>
          </a:p>
          <a:p>
            <a:r>
              <a:rPr lang="sq-AL" sz="1200" dirty="0">
                <a:solidFill>
                  <a:schemeClr val="tx1"/>
                </a:solidFill>
                <a:latin typeface="+mn-lt"/>
                <a:ea typeface="MS PGothic" pitchFamily="34" charset="-128"/>
                <a:cs typeface="ＭＳ Ｐゴシック" charset="0"/>
              </a:rPr>
              <a:t>Zona e projektit: Rajoni i fqinjësisë jugore </a:t>
            </a:r>
          </a:p>
          <a:p>
            <a:r>
              <a:rPr lang="sq-AL" sz="1200" dirty="0">
                <a:solidFill>
                  <a:schemeClr val="tx1"/>
                </a:solidFill>
                <a:latin typeface="+mn-lt"/>
                <a:ea typeface="MS PGothic" pitchFamily="34" charset="-128"/>
                <a:cs typeface="ＭＳ Ｐゴシック" charset="0"/>
              </a:rPr>
              <a:t>Zonat fillestare me prioritet: Algjeria, Jordania, Libani, Maroku dhe Tunizia </a:t>
            </a:r>
          </a:p>
          <a:p>
            <a:r>
              <a:rPr lang="sq-AL" sz="1200" dirty="0">
                <a:solidFill>
                  <a:schemeClr val="tx1"/>
                </a:solidFill>
                <a:latin typeface="+mn-lt"/>
                <a:ea typeface="MS PGothic" pitchFamily="34" charset="-128"/>
                <a:cs typeface="ＭＳ Ｐゴシック" charset="0"/>
              </a:rPr>
              <a:t>Objektivat: </a:t>
            </a:r>
          </a:p>
          <a:p>
            <a:pPr marL="228600" indent="-228600">
              <a:buAutoNum type="arabicPeriod"/>
            </a:pPr>
            <a:r>
              <a:rPr lang="sq-AL" sz="1200" dirty="0">
                <a:solidFill>
                  <a:schemeClr val="tx1"/>
                </a:solidFill>
                <a:latin typeface="+mn-lt"/>
                <a:ea typeface="MS PGothic" pitchFamily="34" charset="-128"/>
                <a:cs typeface="ＭＳ Ｐゴシック" charset="0"/>
              </a:rPr>
              <a:t>Legjislacioni </a:t>
            </a:r>
          </a:p>
          <a:p>
            <a:pPr marL="228600" indent="-228600">
              <a:buAutoNum type="arabicPeriod"/>
            </a:pPr>
            <a:r>
              <a:rPr lang="sq-AL" sz="1200" dirty="0">
                <a:solidFill>
                  <a:schemeClr val="tx1"/>
                </a:solidFill>
                <a:latin typeface="+mn-lt"/>
                <a:ea typeface="MS PGothic" pitchFamily="34" charset="-128"/>
                <a:cs typeface="ＭＳ Ｐゴシック" charset="0"/>
              </a:rPr>
              <a:t>Shërbime të specializuara dhe bashkëpunim ndërmjet agjencive si dhe bashkëpunim publik/privat </a:t>
            </a:r>
          </a:p>
          <a:p>
            <a:pPr marL="228600" indent="-228600">
              <a:buAutoNum type="arabicPeriod"/>
            </a:pPr>
            <a:r>
              <a:rPr lang="sq-AL" sz="1200" dirty="0">
                <a:solidFill>
                  <a:schemeClr val="tx1"/>
                </a:solidFill>
                <a:latin typeface="+mn-lt"/>
                <a:ea typeface="MS PGothic" pitchFamily="34" charset="-128"/>
                <a:cs typeface="ＭＳ Ｐゴシック" charset="0"/>
              </a:rPr>
              <a:t>Trajnimi gjyqësor </a:t>
            </a:r>
          </a:p>
          <a:p>
            <a:pPr marL="228600" indent="-228600">
              <a:buAutoNum type="arabicPeriod"/>
            </a:pPr>
            <a:r>
              <a:rPr lang="sq-AL" sz="1200" dirty="0">
                <a:solidFill>
                  <a:schemeClr val="tx1"/>
                </a:solidFill>
                <a:latin typeface="+mn-lt"/>
                <a:ea typeface="MS PGothic" pitchFamily="34" charset="-128"/>
                <a:cs typeface="ＭＳ Ｐゴシック" charset="0"/>
              </a:rPr>
              <a:t>Bashkëpunimi ndërkombëtar </a:t>
            </a:r>
          </a:p>
          <a:p>
            <a:pPr marL="228600" indent="-228600">
              <a:buAutoNum type="arabicPeriod"/>
            </a:pPr>
            <a:r>
              <a:rPr lang="sq-AL" sz="1200" dirty="0">
                <a:solidFill>
                  <a:schemeClr val="tx1"/>
                </a:solidFill>
                <a:latin typeface="+mn-lt"/>
                <a:ea typeface="MS PGothic" pitchFamily="34" charset="-128"/>
                <a:cs typeface="ＭＳ Ｐゴシック" charset="0"/>
              </a:rPr>
              <a:t>Prioritetet strategjike mbi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dhe provat elektronike</a:t>
            </a:r>
          </a:p>
          <a:p>
            <a:pPr marL="228600" indent="-228600">
              <a:buAutoNum type="arabicPeriod"/>
            </a:pPr>
            <a:endParaRPr lang="en-US" sz="1200" kern="1200" dirty="0">
              <a:solidFill>
                <a:schemeClr val="tx1"/>
              </a:solidFill>
              <a:latin typeface="+mn-lt"/>
              <a:ea typeface="MS PGothic" pitchFamily="34" charset="-128"/>
              <a:cs typeface="ＭＳ Ｐゴシック" charset="0"/>
            </a:endParaRPr>
          </a:p>
          <a:p>
            <a:pPr marL="0" indent="0">
              <a:buNone/>
            </a:pPr>
            <a:r>
              <a:rPr lang="sq-AL" sz="1200" b="1" dirty="0">
                <a:solidFill>
                  <a:schemeClr val="tx1"/>
                </a:solidFill>
                <a:latin typeface="+mn-lt"/>
                <a:ea typeface="MS PGothic" pitchFamily="34" charset="-128"/>
                <a:cs typeface="ＭＳ Ｐゴシック" charset="0"/>
              </a:rPr>
              <a:t>Dhënia fund shfrytëzimit dhe abuzimit seksual të fëmijëve </a:t>
            </a:r>
            <a:r>
              <a:rPr lang="sq-AL" sz="1200" b="1" dirty="0" err="1">
                <a:solidFill>
                  <a:schemeClr val="tx1"/>
                </a:solidFill>
                <a:latin typeface="+mn-lt"/>
                <a:ea typeface="MS PGothic" pitchFamily="34" charset="-128"/>
                <a:cs typeface="ＭＳ Ｐゴシック" charset="0"/>
              </a:rPr>
              <a:t>Online</a:t>
            </a:r>
            <a:r>
              <a:rPr lang="sq-AL" sz="1200" b="1" dirty="0">
                <a:solidFill>
                  <a:schemeClr val="tx1"/>
                </a:solidFill>
                <a:latin typeface="+mn-lt"/>
                <a:ea typeface="MS PGothic" pitchFamily="34" charset="-128"/>
                <a:cs typeface="ＭＳ Ｐゴシック" charset="0"/>
              </a:rPr>
              <a:t>@</a:t>
            </a:r>
            <a:r>
              <a:rPr lang="sq-AL" sz="1200" b="1" dirty="0" err="1">
                <a:solidFill>
                  <a:schemeClr val="tx1"/>
                </a:solidFill>
                <a:latin typeface="+mn-lt"/>
                <a:ea typeface="MS PGothic" pitchFamily="34" charset="-128"/>
                <a:cs typeface="ＭＳ Ｐゴシック" charset="0"/>
              </a:rPr>
              <a:t>Europe</a:t>
            </a:r>
            <a:r>
              <a:rPr lang="sq-AL" sz="1200" b="1" dirty="0">
                <a:solidFill>
                  <a:schemeClr val="tx1"/>
                </a:solidFill>
                <a:latin typeface="+mn-lt"/>
                <a:ea typeface="MS PGothic" pitchFamily="34" charset="-128"/>
                <a:cs typeface="ＭＳ Ｐゴシック" charset="0"/>
              </a:rPr>
              <a:t> (</a:t>
            </a:r>
            <a:r>
              <a:rPr lang="sq-AL" sz="1200" b="1" dirty="0" err="1">
                <a:solidFill>
                  <a:schemeClr val="tx1"/>
                </a:solidFill>
                <a:latin typeface="+mn-lt"/>
                <a:ea typeface="MS PGothic" pitchFamily="34" charset="-128"/>
                <a:cs typeface="ＭＳ Ｐゴシック" charset="0"/>
              </a:rPr>
              <a:t>EndOCSEA</a:t>
            </a:r>
            <a:r>
              <a:rPr lang="sq-AL" sz="1200" b="1" dirty="0">
                <a:solidFill>
                  <a:schemeClr val="tx1"/>
                </a:solidFill>
                <a:latin typeface="+mn-lt"/>
                <a:ea typeface="MS PGothic" pitchFamily="34" charset="-128"/>
                <a:cs typeface="ＭＳ Ｐゴシック" charset="0"/>
              </a:rPr>
              <a:t>@</a:t>
            </a:r>
            <a:r>
              <a:rPr lang="sq-AL" sz="1200" b="1" dirty="0" err="1">
                <a:solidFill>
                  <a:schemeClr val="tx1"/>
                </a:solidFill>
                <a:latin typeface="+mn-lt"/>
                <a:ea typeface="MS PGothic" pitchFamily="34" charset="-128"/>
                <a:cs typeface="ＭＳ Ｐゴシック" charset="0"/>
              </a:rPr>
              <a:t>Europe</a:t>
            </a:r>
            <a:r>
              <a:rPr lang="sq-AL" sz="1200" b="1" dirty="0">
                <a:solidFill>
                  <a:schemeClr val="tx1"/>
                </a:solidFill>
                <a:latin typeface="+mn-lt"/>
                <a:ea typeface="MS PGothic" pitchFamily="34" charset="-128"/>
                <a:cs typeface="ＭＳ Ｐゴシック" charset="0"/>
              </a:rPr>
              <a:t>) </a:t>
            </a:r>
            <a:r>
              <a:rPr lang="sq-AL" sz="1200" b="0" dirty="0">
                <a:solidFill>
                  <a:schemeClr val="tx1"/>
                </a:solidFill>
                <a:latin typeface="+mn-lt"/>
                <a:ea typeface="MS PGothic" pitchFamily="34" charset="-128"/>
                <a:cs typeface="ＭＳ Ｐゴシック" charset="0"/>
              </a:rPr>
              <a:t>zbatohet nga Divizioni i të Drejtave të Fëmijëve të Këshillit të Evropës, në bashkëpunim me Zyrën e Krimit </a:t>
            </a:r>
            <a:r>
              <a:rPr lang="sq-AL" sz="1200" b="0" dirty="0" err="1">
                <a:solidFill>
                  <a:schemeClr val="tx1"/>
                </a:solidFill>
                <a:latin typeface="+mn-lt"/>
                <a:ea typeface="MS PGothic" pitchFamily="34" charset="-128"/>
                <a:cs typeface="ＭＳ Ｐゴシック" charset="0"/>
              </a:rPr>
              <a:t>Kibernetik</a:t>
            </a:r>
            <a:r>
              <a:rPr lang="sq-AL" sz="1200" b="0" dirty="0">
                <a:solidFill>
                  <a:schemeClr val="tx1"/>
                </a:solidFill>
                <a:latin typeface="+mn-lt"/>
                <a:ea typeface="MS PGothic" pitchFamily="34" charset="-128"/>
                <a:cs typeface="ＭＳ Ｐゴシック" charset="0"/>
              </a:rPr>
              <a:t> (C-PROC) në Bukuresht, Rumani.  </a:t>
            </a:r>
          </a:p>
          <a:p>
            <a:pPr marL="0" indent="0">
              <a:buNone/>
            </a:pPr>
            <a:r>
              <a:rPr lang="sq-AL" sz="1200" b="0" dirty="0">
                <a:solidFill>
                  <a:schemeClr val="tx1"/>
                </a:solidFill>
                <a:latin typeface="+mn-lt"/>
                <a:ea typeface="MS PGothic" pitchFamily="34" charset="-128"/>
                <a:cs typeface="ＭＳ Ｐゴシック" charset="0"/>
              </a:rPr>
              <a:t>Objektivi: </a:t>
            </a:r>
          </a:p>
          <a:p>
            <a:pPr marL="0" indent="0">
              <a:buNone/>
            </a:pPr>
            <a:r>
              <a:rPr lang="sq-AL" sz="1200" b="0" dirty="0">
                <a:solidFill>
                  <a:schemeClr val="tx1"/>
                </a:solidFill>
                <a:latin typeface="+mn-lt"/>
                <a:ea typeface="MS PGothic" pitchFamily="34" charset="-128"/>
                <a:cs typeface="ＭＳ Ｐゴシック" charset="0"/>
              </a:rPr>
              <a:t>Objektivi kryesor i këtij projekti është të sigurojë që të drejtat e fëmijëve mbrohen përmes bashkëpunimit efektiv shumëkombësh, </a:t>
            </a:r>
            <a:r>
              <a:rPr lang="sq-AL" sz="1200" b="0" dirty="0" err="1">
                <a:solidFill>
                  <a:schemeClr val="tx1"/>
                </a:solidFill>
                <a:latin typeface="+mn-lt"/>
                <a:ea typeface="MS PGothic" pitchFamily="34" charset="-128"/>
                <a:cs typeface="ＭＳ Ｐゴシック" charset="0"/>
              </a:rPr>
              <a:t>ndërdisiplinar</a:t>
            </a:r>
            <a:r>
              <a:rPr lang="sq-AL" sz="1200" b="0" dirty="0">
                <a:solidFill>
                  <a:schemeClr val="tx1"/>
                </a:solidFill>
                <a:latin typeface="+mn-lt"/>
                <a:ea typeface="MS PGothic" pitchFamily="34" charset="-128"/>
                <a:cs typeface="ＭＳ Ｐゴシック" charset="0"/>
              </a:rPr>
              <a:t> dhe ndër-sektorial dhe masave miqësore për fëmijë për të parandaluar dhe luftuar shfrytëzimin seksual dhe abuzimin e fëmijëve të lehtësuar nga TIK (OCSEA) në nivelin pan-evropian. </a:t>
            </a:r>
          </a:p>
          <a:p>
            <a:pPr marL="0" indent="0">
              <a:buNone/>
            </a:pPr>
            <a:r>
              <a:rPr lang="sq-AL" sz="1200" b="0" dirty="0">
                <a:solidFill>
                  <a:schemeClr val="tx1"/>
                </a:solidFill>
                <a:latin typeface="+mn-lt"/>
                <a:ea typeface="MS PGothic" pitchFamily="34" charset="-128"/>
                <a:cs typeface="ＭＳ Ｐゴシック" charset="0"/>
              </a:rPr>
              <a:t>Projekti përfshin 3 komponentë që përforcohen reciprokisht, secili synon: </a:t>
            </a:r>
          </a:p>
          <a:p>
            <a:pPr marL="228600" indent="-228600">
              <a:buAutoNum type="arabicPeriod"/>
            </a:pPr>
            <a:r>
              <a:rPr lang="sq-AL" sz="1200" b="0" dirty="0">
                <a:solidFill>
                  <a:schemeClr val="tx1"/>
                </a:solidFill>
                <a:latin typeface="+mn-lt"/>
                <a:ea typeface="MS PGothic" pitchFamily="34" charset="-128"/>
                <a:cs typeface="ＭＳ Ｐゴシック" charset="0"/>
              </a:rPr>
              <a:t>vendosjen e mjediseve të mundshme për bashkëpunim ndër-sektorial, </a:t>
            </a:r>
            <a:r>
              <a:rPr lang="sq-AL" sz="1200" b="0" dirty="0" err="1">
                <a:solidFill>
                  <a:schemeClr val="tx1"/>
                </a:solidFill>
                <a:latin typeface="+mn-lt"/>
                <a:ea typeface="MS PGothic" pitchFamily="34" charset="-128"/>
                <a:cs typeface="ＭＳ Ｐゴシック" charset="0"/>
              </a:rPr>
              <a:t>multidisiplinar</a:t>
            </a:r>
            <a:r>
              <a:rPr lang="sq-AL" sz="1200" b="0" dirty="0">
                <a:solidFill>
                  <a:schemeClr val="tx1"/>
                </a:solidFill>
                <a:latin typeface="+mn-lt"/>
                <a:ea typeface="MS PGothic" pitchFamily="34" charset="-128"/>
                <a:cs typeface="ＭＳ Ｐゴシック" charset="0"/>
              </a:rPr>
              <a:t> në nivelet kombëtare dhe rajonale, përmes forcimit të strukturave kombëtare të qeverisjes dhe kryerjes së analizës së situatës së rreziqeve dhe përgjigjeve të OCSEA në kontekstet kombëtare dhe pan-evropiane;</a:t>
            </a:r>
          </a:p>
          <a:p>
            <a:pPr marL="228600" indent="-228600">
              <a:buAutoNum type="arabicPeriod"/>
            </a:pPr>
            <a:r>
              <a:rPr lang="sq-AL" sz="1200" b="0" dirty="0">
                <a:solidFill>
                  <a:schemeClr val="tx1"/>
                </a:solidFill>
                <a:latin typeface="+mn-lt"/>
                <a:ea typeface="MS PGothic" pitchFamily="34" charset="-128"/>
                <a:cs typeface="ＭＳ Ｐゴシック" charset="0"/>
              </a:rPr>
              <a:t>mbështetjen e reformave legjislative dhe procedurale, trajnimin dhe përmirësimin e kapaciteteve të zyrtarëve të zbatimit të ligjit, gjyqësorit dhe prokurorëve dhe promovimin e bashkëpunimit ndër-disiplinor, ndërmjet agjencive për mbështetjen nga fillimi deri në fund për viktimat; </a:t>
            </a:r>
          </a:p>
          <a:p>
            <a:pPr marL="228600" indent="-228600">
              <a:buAutoNum type="arabicPeriod"/>
            </a:pPr>
            <a:r>
              <a:rPr lang="sq-AL" sz="1200" b="0" dirty="0">
                <a:solidFill>
                  <a:schemeClr val="tx1"/>
                </a:solidFill>
                <a:latin typeface="+mn-lt"/>
                <a:ea typeface="MS PGothic" pitchFamily="34" charset="-128"/>
                <a:cs typeface="ＭＳ Ｐゴシック" charset="0"/>
              </a:rPr>
              <a:t>adresimi i aftësive shoqërore me theks në ngritjen e vetëdijes, edukimin e grupeve kryesore të synimeve dhe fuqizimin e fëmijëve.</a:t>
            </a:r>
          </a:p>
          <a:p>
            <a:pPr marL="0" indent="0">
              <a:buNone/>
            </a:pPr>
            <a:r>
              <a:rPr lang="sq-AL" sz="1200" b="0" dirty="0">
                <a:solidFill>
                  <a:schemeClr val="tx1"/>
                </a:solidFill>
                <a:latin typeface="+mn-lt"/>
                <a:ea typeface="MS PGothic" pitchFamily="34" charset="-128"/>
                <a:cs typeface="ＭＳ Ｐゴシック" charset="0"/>
              </a:rPr>
              <a:t>Ky projekt, i cili zbatohet në kuadër të Strategjisë së Këshillit të Evropës për të Drejtat e Fëmijëve (2016-2021), do të mbështesë zbatimin e standardeve përkatëse ndërkombëtare dhe Evropiane, në veçanti të Konventës së Këshillit të Evropës për Mbrojtjen e Fëmijëve kundër shfrytëzimit seksual dhe abuzimit seksual (Konventa </a:t>
            </a:r>
            <a:r>
              <a:rPr lang="sq-AL" sz="1200" b="0" dirty="0" err="1">
                <a:solidFill>
                  <a:schemeClr val="tx1"/>
                </a:solidFill>
                <a:latin typeface="+mn-lt"/>
                <a:ea typeface="MS PGothic" pitchFamily="34" charset="-128"/>
                <a:cs typeface="ＭＳ Ｐゴシック" charset="0"/>
              </a:rPr>
              <a:t>Lanzarote</a:t>
            </a:r>
            <a:r>
              <a:rPr lang="sq-AL" sz="1200" b="0" dirty="0">
                <a:solidFill>
                  <a:schemeClr val="tx1"/>
                </a:solidFill>
                <a:latin typeface="+mn-lt"/>
                <a:ea typeface="MS PGothic" pitchFamily="34" charset="-128"/>
                <a:cs typeface="ＭＳ Ｐゴシック" charset="0"/>
              </a:rPr>
              <a:t>), dhe 8 aftësitë e identifikuara në Modelin </a:t>
            </a:r>
            <a:r>
              <a:rPr lang="sq-AL" sz="1200" b="0" dirty="0" err="1">
                <a:solidFill>
                  <a:schemeClr val="tx1"/>
                </a:solidFill>
                <a:latin typeface="+mn-lt"/>
                <a:ea typeface="MS PGothic" pitchFamily="34" charset="-128"/>
                <a:cs typeface="ＭＳ Ｐゴシック" charset="0"/>
              </a:rPr>
              <a:t>WePROTECT</a:t>
            </a:r>
            <a:r>
              <a:rPr lang="sq-AL" sz="1200" b="0" dirty="0">
                <a:solidFill>
                  <a:schemeClr val="tx1"/>
                </a:solidFill>
                <a:latin typeface="+mn-lt"/>
                <a:ea typeface="MS PGothic" pitchFamily="34" charset="-128"/>
                <a:cs typeface="ＭＳ Ｐゴシック" charset="0"/>
              </a:rPr>
              <a:t> të Përgjigjes Kombëtare.</a:t>
            </a:r>
          </a:p>
          <a:p>
            <a:pPr marL="0" indent="0">
              <a:buNone/>
            </a:pPr>
            <a:r>
              <a:rPr lang="sq-AL" sz="1200" b="0" dirty="0">
                <a:solidFill>
                  <a:schemeClr val="tx1"/>
                </a:solidFill>
                <a:latin typeface="+mn-lt"/>
                <a:ea typeface="MS PGothic" pitchFamily="34" charset="-128"/>
                <a:cs typeface="ＭＳ Ｐゴシック" charset="0"/>
              </a:rPr>
              <a:t>Përfituesit: </a:t>
            </a:r>
          </a:p>
          <a:p>
            <a:pPr marL="0" indent="0">
              <a:buNone/>
            </a:pPr>
            <a:r>
              <a:rPr lang="sq-AL" sz="1200" b="0" dirty="0">
                <a:solidFill>
                  <a:schemeClr val="tx1"/>
                </a:solidFill>
                <a:latin typeface="+mn-lt"/>
                <a:ea typeface="MS PGothic" pitchFamily="34" charset="-128"/>
                <a:cs typeface="ＭＳ Ｐゴシック" charset="0"/>
              </a:rPr>
              <a:t>Të 47 shtetet anëtare të Këshillit të Evropës, veçanërisht Shqipëria, Armenia, Azerbajxhani, Bosnja dhe Hercegovina, Gjeorgjia, Republika e Moldavisë, Mali i Zi, Serbia, Turqia, Ukraina</a:t>
            </a: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endParaRPr lang="en-US" sz="1200" b="1" kern="1200" dirty="0">
              <a:solidFill>
                <a:schemeClr val="tx1"/>
              </a:solidFill>
              <a:latin typeface="+mn-lt"/>
              <a:ea typeface="MS PGothic" pitchFamily="34" charset="-128"/>
              <a:cs typeface="ＭＳ Ｐゴシック" charset="0"/>
            </a:endParaRPr>
          </a:p>
          <a:p>
            <a:pPr marL="0" indent="0">
              <a:buNone/>
            </a:pPr>
            <a:r>
              <a:rPr lang="sq-AL" sz="1200" b="1" dirty="0" err="1">
                <a:solidFill>
                  <a:schemeClr val="tx1"/>
                </a:solidFill>
                <a:latin typeface="+mn-lt"/>
                <a:ea typeface="MS PGothic" pitchFamily="34" charset="-128"/>
                <a:cs typeface="ＭＳ Ｐゴシック" charset="0"/>
              </a:rPr>
              <a:t>Cybercrime</a:t>
            </a:r>
            <a:r>
              <a:rPr lang="sq-AL" sz="1200" b="1" dirty="0">
                <a:solidFill>
                  <a:schemeClr val="tx1"/>
                </a:solidFill>
                <a:latin typeface="+mn-lt"/>
                <a:ea typeface="MS PGothic" pitchFamily="34" charset="-128"/>
                <a:cs typeface="ＭＳ Ｐゴシック" charset="0"/>
              </a:rPr>
              <a:t>@</a:t>
            </a:r>
            <a:r>
              <a:rPr lang="sq-AL" sz="1200" b="1" dirty="0" err="1">
                <a:solidFill>
                  <a:schemeClr val="tx1"/>
                </a:solidFill>
                <a:latin typeface="+mn-lt"/>
                <a:ea typeface="MS PGothic" pitchFamily="34" charset="-128"/>
                <a:cs typeface="ＭＳ Ｐゴシック" charset="0"/>
              </a:rPr>
              <a:t>Octopus</a:t>
            </a:r>
            <a:r>
              <a:rPr lang="sq-AL" sz="1200" b="1" dirty="0">
                <a:solidFill>
                  <a:schemeClr val="tx1"/>
                </a:solidFill>
                <a:latin typeface="+mn-lt"/>
                <a:ea typeface="MS PGothic" pitchFamily="34" charset="-128"/>
                <a:cs typeface="ＭＳ Ｐゴシック" charset="0"/>
              </a:rPr>
              <a:t> </a:t>
            </a:r>
            <a:r>
              <a:rPr lang="sq-AL" sz="1200" dirty="0">
                <a:solidFill>
                  <a:schemeClr val="tx1"/>
                </a:solidFill>
                <a:latin typeface="+mn-lt"/>
                <a:ea typeface="MS PGothic" pitchFamily="34" charset="-128"/>
                <a:cs typeface="ＭＳ Ｐゴシック" charset="0"/>
              </a:rPr>
              <a:t>është projekt i Këshillit të Evropës i bazuar në kontribute vullnetare që synojnë të ndihmojnë vendet në të gjithë botën për të zbatuar Konventën e Budapestit për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dhe forcimin e mbrojtjes së të dhënave dhe masat mbrojtëse të sundimit të ligjit </a:t>
            </a:r>
          </a:p>
          <a:p>
            <a:pPr marL="0" indent="0">
              <a:buNone/>
            </a:pPr>
            <a:r>
              <a:rPr lang="sq-AL" sz="1200" dirty="0">
                <a:solidFill>
                  <a:schemeClr val="tx1"/>
                </a:solidFill>
                <a:latin typeface="+mn-lt"/>
                <a:ea typeface="MS PGothic" pitchFamily="34" charset="-128"/>
                <a:cs typeface="ＭＳ Ｐゴシック" charset="0"/>
              </a:rPr>
              <a:t>Rezultatet priten në fushat vijuese: </a:t>
            </a:r>
          </a:p>
          <a:p>
            <a:pPr marL="228600" indent="-228600">
              <a:buAutoNum type="arabicPeriod"/>
            </a:pPr>
            <a:r>
              <a:rPr lang="sq-AL" sz="1200" dirty="0">
                <a:solidFill>
                  <a:schemeClr val="tx1"/>
                </a:solidFill>
                <a:latin typeface="+mn-lt"/>
                <a:ea typeface="MS PGothic" pitchFamily="34" charset="-128"/>
                <a:cs typeface="ＭＳ Ｐゴシック" charset="0"/>
              </a:rPr>
              <a:t>Për të siguruar organizimin e konferencave vjetore të </a:t>
            </a:r>
            <a:r>
              <a:rPr lang="sq-AL" sz="1200" dirty="0" err="1">
                <a:solidFill>
                  <a:schemeClr val="tx1"/>
                </a:solidFill>
                <a:latin typeface="+mn-lt"/>
                <a:ea typeface="MS PGothic" pitchFamily="34" charset="-128"/>
                <a:cs typeface="ＭＳ Ｐゴシック" charset="0"/>
              </a:rPr>
              <a:t>Octopus</a:t>
            </a:r>
            <a:r>
              <a:rPr lang="sq-AL" sz="1200" dirty="0">
                <a:solidFill>
                  <a:schemeClr val="tx1"/>
                </a:solidFill>
                <a:latin typeface="+mn-lt"/>
                <a:ea typeface="MS PGothic" pitchFamily="34" charset="-128"/>
                <a:cs typeface="ＭＳ Ｐゴシック" charset="0"/>
              </a:rPr>
              <a:t> (Oktapodit)</a:t>
            </a:r>
          </a:p>
          <a:p>
            <a:pPr marL="228600" indent="-228600">
              <a:buAutoNum type="arabicPeriod"/>
            </a:pPr>
            <a:r>
              <a:rPr lang="sq-AL" sz="1200" dirty="0">
                <a:solidFill>
                  <a:schemeClr val="tx1"/>
                </a:solidFill>
                <a:latin typeface="+mn-lt"/>
                <a:ea typeface="MS PGothic" pitchFamily="34" charset="-128"/>
                <a:cs typeface="ＭＳ Ｐゴシック" charset="0"/>
              </a:rPr>
              <a:t>Për të </a:t>
            </a:r>
            <a:r>
              <a:rPr lang="sq-AL" sz="1200" dirty="0" err="1">
                <a:solidFill>
                  <a:schemeClr val="tx1"/>
                </a:solidFill>
                <a:latin typeface="+mn-lt"/>
                <a:ea typeface="MS PGothic" pitchFamily="34" charset="-128"/>
                <a:cs typeface="ＭＳ Ｐゴシック" charset="0"/>
              </a:rPr>
              <a:t>bashkëfinancuar</a:t>
            </a:r>
            <a:r>
              <a:rPr lang="sq-AL" sz="1200" dirty="0">
                <a:solidFill>
                  <a:schemeClr val="tx1"/>
                </a:solidFill>
                <a:latin typeface="+mn-lt"/>
                <a:ea typeface="MS PGothic" pitchFamily="34" charset="-128"/>
                <a:cs typeface="ＭＳ Ｐゴシック" charset="0"/>
              </a:rPr>
              <a:t> dhe mbështetur funksionimin e Komitetit të Konventës së Krimit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me anëtarësimin e tij të zgjeruar, funksionet dhe numrin e takimeve</a:t>
            </a:r>
          </a:p>
          <a:p>
            <a:pPr marL="228600" indent="-228600">
              <a:buAutoNum type="arabicPeriod"/>
            </a:pPr>
            <a:r>
              <a:rPr lang="sq-AL" sz="1200" dirty="0">
                <a:solidFill>
                  <a:schemeClr val="tx1"/>
                </a:solidFill>
                <a:latin typeface="+mn-lt"/>
                <a:ea typeface="MS PGothic" pitchFamily="34" charset="-128"/>
                <a:cs typeface="ＭＳ Ｐゴシック" charset="0"/>
              </a:rPr>
              <a:t>Për të siguruar këshilla dhe ndihmë tjetër për vendet që janë të përgatitura të zbatojnë Konventën e Budapestit dhe instrumentet e lidhura me to për mbrojtjen e të dhënave dhe mbrojtjen e fëmijëve. </a:t>
            </a:r>
          </a:p>
          <a:p>
            <a:pPr marL="0" indent="0">
              <a:buNone/>
            </a:pPr>
            <a:r>
              <a:rPr lang="sq-AL" sz="1200" dirty="0">
                <a:solidFill>
                  <a:schemeClr val="tx1"/>
                </a:solidFill>
                <a:latin typeface="+mn-lt"/>
                <a:ea typeface="MS PGothic" pitchFamily="34" charset="-128"/>
                <a:cs typeface="ＭＳ Ｐゴシック" charset="0"/>
              </a:rPr>
              <a:t>Kohëzgjatja i projektit: 1 janar 2014 - 31 dhjetor 2020.</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smtClean="0"/>
          </a:p>
        </p:txBody>
      </p:sp>
    </p:spTree>
    <p:extLst>
      <p:ext uri="{BB962C8B-B14F-4D97-AF65-F5344CB8AC3E}">
        <p14:creationId xmlns:p14="http://schemas.microsoft.com/office/powerpoint/2010/main" xmlns="" val="62688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dytë do të japë një përmbledhje të strukturës së kursit</a:t>
            </a:r>
            <a:r>
              <a:rPr lang="sq-AL" sz="1200"/>
              <a:t>.</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smtClean="0"/>
          </a:p>
        </p:txBody>
      </p:sp>
    </p:spTree>
    <p:extLst>
      <p:ext uri="{BB962C8B-B14F-4D97-AF65-F5344CB8AC3E}">
        <p14:creationId xmlns:p14="http://schemas.microsoft.com/office/powerpoint/2010/main" xmlns="" val="2941613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duhet të kalojë nëpër strukturën e kursit. Ky slajd identifikon kurset që do të mbulohen në Ditën e parë.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smtClean="0"/>
          </a:p>
        </p:txBody>
      </p:sp>
    </p:spTree>
    <p:extLst>
      <p:ext uri="{BB962C8B-B14F-4D97-AF65-F5344CB8AC3E}">
        <p14:creationId xmlns:p14="http://schemas.microsoft.com/office/powerpoint/2010/main" xmlns="" val="21767971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Trajneri duhet të kalojë nëpër strukturën e kursit. Ky slajd identifikon kurset që do të mbulohen në Ditën e dytë.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smtClean="0"/>
          </a:p>
        </p:txBody>
      </p:sp>
    </p:spTree>
    <p:extLst>
      <p:ext uri="{BB962C8B-B14F-4D97-AF65-F5344CB8AC3E}">
        <p14:creationId xmlns:p14="http://schemas.microsoft.com/office/powerpoint/2010/main" xmlns="" val="868492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Trajneri duhet të kalojë nëpër strukturën e kursit. Ky slajd identifikon kurset që do të mbulohen në Ditën e tretë.</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smtClean="0"/>
          </a:p>
        </p:txBody>
      </p:sp>
    </p:spTree>
    <p:extLst>
      <p:ext uri="{BB962C8B-B14F-4D97-AF65-F5344CB8AC3E}">
        <p14:creationId xmlns:p14="http://schemas.microsoft.com/office/powerpoint/2010/main" xmlns="" val="4096004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Pjesa e tretë do të sigurojë një mundësi që pjesëmarrësit të prezantojnë veten dhe trajneri të vlerësojë nivelin e njohurive të pjesëmarrësve dhe interesat e tyre të veçantë.</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smtClean="0"/>
          </a:p>
        </p:txBody>
      </p:sp>
    </p:spTree>
    <p:extLst>
      <p:ext uri="{BB962C8B-B14F-4D97-AF65-F5344CB8AC3E}">
        <p14:creationId xmlns:p14="http://schemas.microsoft.com/office/powerpoint/2010/main" xmlns="" val="7254410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do të kërkojë nga secili prej pjesëmarrësve të prezantohet një nga një.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smtClean="0"/>
          </a:p>
        </p:txBody>
      </p:sp>
    </p:spTree>
    <p:extLst>
      <p:ext uri="{BB962C8B-B14F-4D97-AF65-F5344CB8AC3E}">
        <p14:creationId xmlns:p14="http://schemas.microsoft.com/office/powerpoint/2010/main" xmlns="" val="1525068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Trajneri mund të pyesë 3-4 pjesëmarrës se çfarë presin nga kursi.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smtClean="0"/>
          </a:p>
        </p:txBody>
      </p:sp>
    </p:spTree>
    <p:extLst>
      <p:ext uri="{BB962C8B-B14F-4D97-AF65-F5344CB8AC3E}">
        <p14:creationId xmlns:p14="http://schemas.microsoft.com/office/powerpoint/2010/main" xmlns="" val="2773367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Trajneri mund të pyesë 1-2 pjesëmarrës me cilat traktate janë të njohur ata.</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smtClean="0"/>
          </a:p>
        </p:txBody>
      </p:sp>
    </p:spTree>
    <p:extLst>
      <p:ext uri="{BB962C8B-B14F-4D97-AF65-F5344CB8AC3E}">
        <p14:creationId xmlns:p14="http://schemas.microsoft.com/office/powerpoint/2010/main" xmlns="" val="421796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Ky slajd përshkruan objektivat e kësaj seance. Ai nënvizon atë që pjesëmarrësit duhet të presin të mësojnë nga slajdet. Pjesëmarrësit mund të informohen se ky slajd do të rishikohet në fund të seancës për të vlerësuar nëse janë përmbushur objektivat. </a:t>
            </a:r>
          </a:p>
          <a:p>
            <a:endParaRPr lang="en-GB" sz="1200" dirty="0"/>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smtClean="0"/>
          </a:p>
        </p:txBody>
      </p:sp>
    </p:spTree>
    <p:extLst>
      <p:ext uri="{BB962C8B-B14F-4D97-AF65-F5344CB8AC3E}">
        <p14:creationId xmlns:p14="http://schemas.microsoft.com/office/powerpoint/2010/main" xmlns="" val="949985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Trajneri mund të pyesë 1-2 pjesëmarrës nëse ata kanë përdorur ndonjëherë një traktat të ndihmës juridike të ndërsjellë për të marrë prova elektronike nga një juridiksion tjetër.</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smtClean="0"/>
          </a:p>
        </p:txBody>
      </p:sp>
    </p:spTree>
    <p:extLst>
      <p:ext uri="{BB962C8B-B14F-4D97-AF65-F5344CB8AC3E}">
        <p14:creationId xmlns:p14="http://schemas.microsoft.com/office/powerpoint/2010/main" xmlns="" val="38893763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Trajneri mund të pyesë 1-2 pjesëmarrës pyetjet e cekura në slajd.</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smtClean="0"/>
          </a:p>
        </p:txBody>
      </p:sp>
    </p:spTree>
    <p:extLst>
      <p:ext uri="{BB962C8B-B14F-4D97-AF65-F5344CB8AC3E}">
        <p14:creationId xmlns:p14="http://schemas.microsoft.com/office/powerpoint/2010/main" xmlns="" val="2285666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0"/>
              <a:t>Trajneri mund të pyesë 1-2 pjesëmarrës pyetjet e cekura në </a:t>
            </a:r>
            <a:r>
              <a:rPr lang="sq-AL" dirty="0" err="1"/>
              <a:t>slajd</a:t>
            </a:r>
            <a:r>
              <a:rPr lang="sq-AL" dirty="0"/>
              <a:t>.</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smtClean="0"/>
          </a:p>
        </p:txBody>
      </p:sp>
    </p:spTree>
    <p:extLst>
      <p:ext uri="{BB962C8B-B14F-4D97-AF65-F5344CB8AC3E}">
        <p14:creationId xmlns:p14="http://schemas.microsoft.com/office/powerpoint/2010/main" xmlns="" val="16683061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Trajneri mund të pyesë 1-2 pjesëmarrës pyetjet e cekura në slajd.</a:t>
            </a:r>
          </a:p>
          <a:p>
            <a:endParaRPr lang="x-none" dirty="0"/>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smtClean="0"/>
          </a:p>
        </p:txBody>
      </p:sp>
    </p:spTree>
    <p:extLst>
      <p:ext uri="{BB962C8B-B14F-4D97-AF65-F5344CB8AC3E}">
        <p14:creationId xmlns:p14="http://schemas.microsoft.com/office/powerpoint/2010/main" xmlns="" val="4291661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sz="1200"/>
              <a:t>Ky slajd përsërit objektivat e kësaj seance. Trajneri mund të kalojë nëpër këto objektiva për të siguruar që këto aspekte janë mbuluar në këtë modul.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smtClean="0"/>
          </a:p>
        </p:txBody>
      </p:sp>
    </p:spTree>
    <p:extLst>
      <p:ext uri="{BB962C8B-B14F-4D97-AF65-F5344CB8AC3E}">
        <p14:creationId xmlns:p14="http://schemas.microsoft.com/office/powerpoint/2010/main" xmlns="" val="2025372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Kjo pjesë e parë do të ofrojë një përmbledhje të C-PROC dhe punës që ajo kryen në kuadër të projekteve të ndryshme</a:t>
            </a:r>
            <a:r>
              <a:rPr lang="sq-AL" sz="1200"/>
              <a:t>. Këto slajde japin një pasqyrë të fushëveprimit të Konventës së Budapestit.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n-US" smtClean="0"/>
          </a:p>
        </p:txBody>
      </p:sp>
    </p:spTree>
    <p:extLst>
      <p:ext uri="{BB962C8B-B14F-4D97-AF65-F5344CB8AC3E}">
        <p14:creationId xmlns:p14="http://schemas.microsoft.com/office/powerpoint/2010/main" xmlns="" val="2360895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identifikon disa nga sfidat kryesore që krimi kibernetik paraqet në sistemin e drejtësisë penale.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smtClean="0"/>
          </a:p>
        </p:txBody>
      </p:sp>
    </p:spTree>
    <p:extLst>
      <p:ext uri="{BB962C8B-B14F-4D97-AF65-F5344CB8AC3E}">
        <p14:creationId xmlns:p14="http://schemas.microsoft.com/office/powerpoint/2010/main" xmlns="" val="2318410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identifikon disa nga sfidat kryesore që krimi kibernetik paraqet në sistemin e drejtësisë penale.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smtClean="0"/>
          </a:p>
        </p:txBody>
      </p:sp>
    </p:spTree>
    <p:extLst>
      <p:ext uri="{BB962C8B-B14F-4D97-AF65-F5344CB8AC3E}">
        <p14:creationId xmlns:p14="http://schemas.microsoft.com/office/powerpoint/2010/main" xmlns="" val="1445983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q-AL"/>
              <a:t>Ky slajd paraqet një përmbledhje të nivelit të lartë të Konventës së Budapestit. Trajneri duhet të theksojë se këto dispozita, në veçanti dispozitat e saj të bashkëpunimit ndërkombëtar, do të trajtohen me hollësi të konsiderueshme në këtë kurs.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smtClean="0"/>
          </a:p>
        </p:txBody>
      </p:sp>
    </p:spTree>
    <p:extLst>
      <p:ext uri="{BB962C8B-B14F-4D97-AF65-F5344CB8AC3E}">
        <p14:creationId xmlns:p14="http://schemas.microsoft.com/office/powerpoint/2010/main" xmlns="" val="2338122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a:t>Ky slajd paraqet shtete të ndryshme që kanë ratifikuar Konventën e Budapestit, që kanë nënshkruar Konventën e Budapestit, që janë ftuar të aderojnë në Konventën e Budapestit dhe vendet që kanë përdorur Konventën e Budapestit si udhëzues për zhvillimin e legjislacionit të brendshëm. Trajneri mund ta përdorë këtë prezantim për të demonstruar se Konventa e Budapestit është me të vërtetë një traktat global.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smtClean="0"/>
          </a:p>
        </p:txBody>
      </p:sp>
    </p:spTree>
    <p:extLst>
      <p:ext uri="{BB962C8B-B14F-4D97-AF65-F5344CB8AC3E}">
        <p14:creationId xmlns:p14="http://schemas.microsoft.com/office/powerpoint/2010/main" xmlns="" val="3234081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q-AL" dirty="0"/>
              <a:t>Neni 37,1 i Konventës së Budapestit lejon shtetet që nuk janë anëtare të Këshillit të Evropës të aderojnë në Konventën e Budapestit. </a:t>
            </a:r>
            <a:r>
              <a:rPr lang="sq-AL" i="1" dirty="0"/>
              <a:t>“Pas hyrjes në fuqi të kësaj Konvente, Komiteti i Ministrave të Këshillit të Evropës, pas konsultimeve dhe marrjes së pëlqimit unanim të Shteteve Palë në Konventë, mund të ftojë çdo Shtet që nuk është anëtar i Këshillit që nuk ka marrë pjesë në hartimin e saj, të anëtarësohet në Konventë. Vendimi merret nga shumica e paraparë në nenin 20 (d) të Statutit të Këshillit të Evropës dhe me votën unanime të përfaqësuesve të Shteteve Palë që kanë të drejtën e përfaqësimit në Komitetin e Ministrave.”</a:t>
            </a:r>
          </a:p>
          <a:p>
            <a:endParaRPr lang="en-US" dirty="0"/>
          </a:p>
          <a:p>
            <a:r>
              <a:rPr lang="sq-AL" dirty="0"/>
              <a:t>Ky </a:t>
            </a:r>
            <a:r>
              <a:rPr lang="sq-AL" dirty="0" err="1"/>
              <a:t>slajd</a:t>
            </a:r>
            <a:r>
              <a:rPr lang="sq-AL" dirty="0"/>
              <a:t> paraqet procesin me të cilin shtetet e tilla mund të aderojnë në Konventën e Budapestit. </a:t>
            </a:r>
          </a:p>
          <a:p>
            <a:endParaRPr lang="en-US" dirty="0"/>
          </a:p>
          <a:p>
            <a:r>
              <a:rPr lang="sq-AL" dirty="0"/>
              <a:t>Hapi 1: Shteti duhet t'i paraqesë një shprehje interesi Këshillit të Evropës</a:t>
            </a:r>
          </a:p>
          <a:p>
            <a:r>
              <a:rPr lang="sq-AL" dirty="0"/>
              <a:t>Hapi 2: Këshilli i Evropës do të kryejë një analizë të legjislacionit të shtetit dhe të kontekstit përkatës</a:t>
            </a:r>
          </a:p>
          <a:p>
            <a:r>
              <a:rPr lang="sq-AL" dirty="0"/>
              <a:t>Hapi 3: Këshilli i Evropës do të kryejë një mision këshillimor mbi legjislacionin e krimit </a:t>
            </a:r>
            <a:r>
              <a:rPr lang="sq-AL" dirty="0" err="1"/>
              <a:t>kibernetik</a:t>
            </a:r>
            <a:r>
              <a:rPr lang="sq-AL" dirty="0"/>
              <a:t> për të ndihmuar vendet në krijimin e legjislacionit të tyre në përputhje me kërkesat e Konventës së Budapestit.</a:t>
            </a:r>
          </a:p>
          <a:p>
            <a:r>
              <a:rPr lang="sq-AL" dirty="0"/>
              <a:t>Hapi 4: Shteti atëherë duhet ta sjellë legjislacionin e tij në përputhje me dispozitat e Konventës së Budapestit. </a:t>
            </a:r>
          </a:p>
          <a:p>
            <a:r>
              <a:rPr lang="sq-AL" dirty="0"/>
              <a:t>Hapi 5: Shteti duhet t'i paraqesë Këshillit të Evropës një kërkesë zyrtare për t'u bashkuar me Konventën e Budapestit</a:t>
            </a:r>
          </a:p>
          <a:p>
            <a:r>
              <a:rPr lang="sq-AL" dirty="0"/>
              <a:t>Hapi 6: Zyra e Traktatit do të kryejë një analizë të kërkesës dhe Komitetit të Konventës së Krimit </a:t>
            </a:r>
            <a:r>
              <a:rPr lang="sq-AL" dirty="0" err="1"/>
              <a:t>Kibernetik</a:t>
            </a:r>
            <a:r>
              <a:rPr lang="sq-AL" dirty="0"/>
              <a:t> (T-CY) </a:t>
            </a:r>
          </a:p>
          <a:p>
            <a:r>
              <a:rPr lang="sq-AL" dirty="0"/>
              <a:t>Hapi 7: Shteti ftohet të anëtarësohet në Konventën e Budapestit </a:t>
            </a:r>
          </a:p>
          <a:p>
            <a:r>
              <a:rPr lang="sq-AL" dirty="0"/>
              <a:t>Hapi 8: Shteti parashtron ratifikimin dhe instrumentet e pranimit në Strasburg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smtClean="0"/>
          </a:p>
        </p:txBody>
      </p:sp>
    </p:spTree>
    <p:extLst>
      <p:ext uri="{BB962C8B-B14F-4D97-AF65-F5344CB8AC3E}">
        <p14:creationId xmlns:p14="http://schemas.microsoft.com/office/powerpoint/2010/main" xmlns="" val="55870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sq-AL" sz="1200" dirty="0">
                <a:solidFill>
                  <a:schemeClr val="tx1"/>
                </a:solidFill>
                <a:latin typeface="+mn-lt"/>
                <a:ea typeface="MS PGothic" pitchFamily="34" charset="-128"/>
                <a:cs typeface="ＭＳ Ｐゴシック" charset="0"/>
              </a:rPr>
              <a:t>Ky </a:t>
            </a:r>
            <a:r>
              <a:rPr lang="sq-AL" sz="1200" dirty="0" err="1">
                <a:solidFill>
                  <a:schemeClr val="tx1"/>
                </a:solidFill>
                <a:latin typeface="+mn-lt"/>
                <a:ea typeface="MS PGothic" pitchFamily="34" charset="-128"/>
                <a:cs typeface="ＭＳ Ｐゴシック" charset="0"/>
              </a:rPr>
              <a:t>slajd</a:t>
            </a:r>
            <a:r>
              <a:rPr lang="sq-AL" sz="1200" dirty="0">
                <a:solidFill>
                  <a:schemeClr val="tx1"/>
                </a:solidFill>
                <a:latin typeface="+mn-lt"/>
                <a:ea typeface="MS PGothic" pitchFamily="34" charset="-128"/>
                <a:cs typeface="ＭＳ Ｐゴシック" charset="0"/>
              </a:rPr>
              <a:t> tregon qasjen </a:t>
            </a:r>
            <a:r>
              <a:rPr lang="sq-AL" sz="1200" dirty="0" err="1">
                <a:solidFill>
                  <a:schemeClr val="tx1"/>
                </a:solidFill>
                <a:latin typeface="+mn-lt"/>
                <a:ea typeface="MS PGothic" pitchFamily="34" charset="-128"/>
                <a:cs typeface="ＭＳ Ｐゴシック" charset="0"/>
              </a:rPr>
              <a:t>treplanëshe</a:t>
            </a:r>
            <a:r>
              <a:rPr lang="sq-AL" sz="1200" dirty="0">
                <a:solidFill>
                  <a:schemeClr val="tx1"/>
                </a:solidFill>
                <a:latin typeface="+mn-lt"/>
                <a:ea typeface="MS PGothic" pitchFamily="34" charset="-128"/>
                <a:cs typeface="ＭＳ Ｐゴシック" charset="0"/>
              </a:rPr>
              <a:t> të miratuar nga Këshilli i Evropës për qëllimin e tij "për t’ju mbrojtur juve dhe të drejtat tuaja në hapësirën kibernetike". Trajneri duhet të shpjegojë secilin nga këto tre qëllime:</a:t>
            </a:r>
          </a:p>
          <a:p>
            <a:pPr marL="228600" indent="-228600">
              <a:buAutoNum type="arabicPeriod"/>
            </a:pPr>
            <a:r>
              <a:rPr lang="sq-AL" sz="1200" dirty="0">
                <a:solidFill>
                  <a:schemeClr val="tx1"/>
                </a:solidFill>
                <a:latin typeface="+mn-lt"/>
                <a:ea typeface="MS PGothic" pitchFamily="34" charset="-128"/>
                <a:cs typeface="ＭＳ Ｐゴシック" charset="0"/>
              </a:rPr>
              <a:t>Qasja e parë lidhet me promovimin e standardeve të përbashkëta për legjislacionin e krimit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në të gjithë botën.  Trajneri mund të shpjegojë se kjo bëhet përmes Konventës së Budapestit, e cila përcakton standardet minimale që shërbejnë si udhëzime për vendet për të zhvilluar legjislacione të harmonizuara që janë në përputhje me praktikat më të mira ndërkombëtare. Për shkak të natyrës </a:t>
            </a:r>
            <a:r>
              <a:rPr lang="sq-AL" sz="1200" dirty="0" err="1">
                <a:solidFill>
                  <a:schemeClr val="tx1"/>
                </a:solidFill>
                <a:latin typeface="+mn-lt"/>
                <a:ea typeface="MS PGothic" pitchFamily="34" charset="-128"/>
                <a:cs typeface="ＭＳ Ｐゴシック" charset="0"/>
              </a:rPr>
              <a:t>transnacionale</a:t>
            </a:r>
            <a:r>
              <a:rPr lang="sq-AL" sz="1200" dirty="0">
                <a:solidFill>
                  <a:schemeClr val="tx1"/>
                </a:solidFill>
                <a:latin typeface="+mn-lt"/>
                <a:ea typeface="MS PGothic" pitchFamily="34" charset="-128"/>
                <a:cs typeface="ＭＳ Ｐゴシック" charset="0"/>
              </a:rPr>
              <a:t> të krimit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është e rëndësishme që të gjitha juridiksionet të miratojnë standarde të përbashkëta për të mundësuar një qasje të unifikuar për të luftuar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a:t>
            </a:r>
          </a:p>
          <a:p>
            <a:pPr marL="228600" indent="-228600">
              <a:buAutoNum type="arabicPeriod"/>
            </a:pPr>
            <a:endParaRPr lang="en-GB" sz="1200" kern="1200" dirty="0">
              <a:solidFill>
                <a:schemeClr val="tx1"/>
              </a:solidFill>
              <a:latin typeface="+mn-lt"/>
              <a:ea typeface="MS PGothic" pitchFamily="34" charset="-128"/>
              <a:cs typeface="ＭＳ Ｐゴシック" charset="0"/>
            </a:endParaRPr>
          </a:p>
          <a:p>
            <a:pPr marL="228600" indent="-228600">
              <a:buAutoNum type="arabicPeriod"/>
            </a:pPr>
            <a:r>
              <a:rPr lang="sq-AL" sz="1200" dirty="0">
                <a:solidFill>
                  <a:schemeClr val="tx1"/>
                </a:solidFill>
                <a:latin typeface="+mn-lt"/>
                <a:ea typeface="MS PGothic" pitchFamily="34" charset="-128"/>
                <a:cs typeface="ＭＳ Ｐゴシック" charset="0"/>
              </a:rPr>
              <a:t>Qasja e dytë lidhet me ndjekjen dhe vlerësimet. Kjo drejtohet nga Komiteti i Konventës së Krimit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(T-CY), i cili luan rol të rëndësishëm në vlerësimin e efektivitetit të dispozitave të Konventës së Budapestit dhe </a:t>
            </a:r>
            <a:r>
              <a:rPr lang="sq-AL" sz="1200" dirty="0" err="1">
                <a:solidFill>
                  <a:schemeClr val="tx1"/>
                </a:solidFill>
                <a:latin typeface="+mn-lt"/>
                <a:ea typeface="MS PGothic" pitchFamily="34" charset="-128"/>
                <a:cs typeface="ＭＳ Ｐゴシック" charset="0"/>
              </a:rPr>
              <a:t>dhe</a:t>
            </a:r>
            <a:r>
              <a:rPr lang="sq-AL" sz="1200" dirty="0">
                <a:solidFill>
                  <a:schemeClr val="tx1"/>
                </a:solidFill>
                <a:latin typeface="+mn-lt"/>
                <a:ea typeface="MS PGothic" pitchFamily="34" charset="-128"/>
                <a:cs typeface="ＭＳ Ｐゴシック" charset="0"/>
              </a:rPr>
              <a:t> në punën drejt përmirësimit të saj. Trajneri mund të ofrojë shembuj të rolit të luajtur nga T-CY në formulimin e Protokollit Shtesë të Konventës për Krimin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në lidhje me </a:t>
            </a:r>
            <a:r>
              <a:rPr lang="sq-AL" sz="1200" dirty="0" err="1">
                <a:solidFill>
                  <a:schemeClr val="tx1"/>
                </a:solidFill>
                <a:latin typeface="+mn-lt"/>
                <a:ea typeface="MS PGothic" pitchFamily="34" charset="-128"/>
                <a:cs typeface="ＭＳ Ｐゴシック" charset="0"/>
              </a:rPr>
              <a:t>kriminalizimin</a:t>
            </a:r>
            <a:r>
              <a:rPr lang="sq-AL" sz="1200" dirty="0">
                <a:solidFill>
                  <a:schemeClr val="tx1"/>
                </a:solidFill>
                <a:latin typeface="+mn-lt"/>
                <a:ea typeface="MS PGothic" pitchFamily="34" charset="-128"/>
                <a:cs typeface="ＭＳ Ｐゴシック" charset="0"/>
              </a:rPr>
              <a:t> e akteve të një natyre raciste dhe </a:t>
            </a:r>
            <a:r>
              <a:rPr lang="sq-AL" sz="1200" dirty="0" err="1">
                <a:solidFill>
                  <a:schemeClr val="tx1"/>
                </a:solidFill>
                <a:latin typeface="+mn-lt"/>
                <a:ea typeface="MS PGothic" pitchFamily="34" charset="-128"/>
                <a:cs typeface="ＭＳ Ｐゴシック" charset="0"/>
              </a:rPr>
              <a:t>ksenofobike</a:t>
            </a:r>
            <a:r>
              <a:rPr lang="sq-AL" sz="1200" dirty="0">
                <a:solidFill>
                  <a:schemeClr val="tx1"/>
                </a:solidFill>
                <a:latin typeface="+mn-lt"/>
                <a:ea typeface="MS PGothic" pitchFamily="34" charset="-128"/>
                <a:cs typeface="ＭＳ Ｐゴシック" charset="0"/>
              </a:rPr>
              <a:t> të kryera përmes sistemeve kompjuterike, dhe gjithashtu punën e vazhdueshme në Protokollin e Dytë Shtesë mbi Bashkëpunimin Ndërkombëtar.  Trajneri gjithashtu mund të japë shembullin e shënimeve të ndryshme udhëzuese të cilat janë lëshuar nga T-CY, përkatësisht: </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1 për Sistemet kompjuterike</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2 për </a:t>
            </a:r>
            <a:r>
              <a:rPr lang="sq-AL" sz="1200" dirty="0" err="1">
                <a:latin typeface="Verdana" panose="020B0604030504040204" pitchFamily="34" charset="0"/>
                <a:ea typeface="Verdana" panose="020B0604030504040204" pitchFamily="34" charset="0"/>
                <a:cs typeface="Verdana" panose="020B0604030504040204" pitchFamily="34" charset="0"/>
              </a:rPr>
              <a:t>Botnets</a:t>
            </a:r>
            <a:endParaRPr lang="sq-AL"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3 për Qasjen ndërkufitare</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4 për Vjedhje identiteti </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5 për Sulmet DDOS</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6 për Sulmet e infrastrukturës kritike</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7 për </a:t>
            </a:r>
            <a:r>
              <a:rPr lang="sq-AL" sz="1200" dirty="0" err="1">
                <a:latin typeface="Verdana" panose="020B0604030504040204" pitchFamily="34" charset="0"/>
                <a:ea typeface="Verdana" panose="020B0604030504040204" pitchFamily="34" charset="0"/>
                <a:cs typeface="Verdana" panose="020B0604030504040204" pitchFamily="34" charset="0"/>
              </a:rPr>
              <a:t>Malware</a:t>
            </a:r>
            <a:r>
              <a:rPr lang="sq-AL" sz="1200" dirty="0">
                <a:latin typeface="Verdana" panose="020B0604030504040204" pitchFamily="34" charset="0"/>
                <a:ea typeface="Verdana" panose="020B0604030504040204" pitchFamily="34" charset="0"/>
                <a:cs typeface="Verdana" panose="020B0604030504040204" pitchFamily="34" charset="0"/>
              </a:rPr>
              <a:t> </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8 për </a:t>
            </a:r>
            <a:r>
              <a:rPr lang="sq-AL" sz="1200" dirty="0" err="1">
                <a:latin typeface="Verdana" panose="020B0604030504040204" pitchFamily="34" charset="0"/>
                <a:ea typeface="Verdana" panose="020B0604030504040204" pitchFamily="34" charset="0"/>
                <a:cs typeface="Verdana" panose="020B0604030504040204" pitchFamily="34" charset="0"/>
              </a:rPr>
              <a:t>Spam</a:t>
            </a:r>
            <a:endParaRPr lang="sq-AL"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9 për Ndërhyrje në zgjedhje </a:t>
            </a: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#10 për Urdhrat e prodhimit për informacionet e </a:t>
            </a:r>
            <a:r>
              <a:rPr lang="sq-AL" sz="1200" dirty="0" err="1">
                <a:latin typeface="Verdana" panose="020B0604030504040204" pitchFamily="34" charset="0"/>
                <a:ea typeface="Verdana" panose="020B0604030504040204" pitchFamily="34" charset="0"/>
                <a:cs typeface="Verdana" panose="020B0604030504040204" pitchFamily="34" charset="0"/>
              </a:rPr>
              <a:t>abonuesit</a:t>
            </a:r>
            <a:endParaRPr lang="sq-AL" sz="1200" dirty="0">
              <a:latin typeface="Verdana" panose="020B0604030504040204" pitchFamily="34" charset="0"/>
              <a:ea typeface="Verdana" panose="020B0604030504040204" pitchFamily="34" charset="0"/>
              <a:cs typeface="Verdana" panose="020B0604030504040204" pitchFamily="34" charset="0"/>
            </a:endParaRPr>
          </a:p>
          <a:p>
            <a:pPr marL="1200150" lvl="1" indent="-457200" algn="just" eaLnBrk="1" hangingPunct="1">
              <a:buFont typeface="+mj-lt"/>
              <a:buAutoNum type="arabicPeriod"/>
              <a:defRPr/>
            </a:pPr>
            <a:r>
              <a:rPr lang="sq-AL" sz="1200" dirty="0">
                <a:latin typeface="Verdana" panose="020B0604030504040204" pitchFamily="34" charset="0"/>
                <a:ea typeface="Verdana" panose="020B0604030504040204" pitchFamily="34" charset="0"/>
                <a:cs typeface="Verdana" panose="020B0604030504040204" pitchFamily="34" charset="0"/>
              </a:rPr>
              <a:t>Shënimi udhëzues # 11 për Terrorizëm </a:t>
            </a:r>
          </a:p>
          <a:p>
            <a:pPr marL="1200150" lvl="1" indent="-457200" algn="just" eaLnBrk="1" hangingPunct="1">
              <a:buFont typeface="+mj-lt"/>
              <a:buAutoNum type="arabicPeriod"/>
              <a:defRPr/>
            </a:pPr>
            <a:endParaRPr lang="en-GB" sz="1200" kern="1200" dirty="0">
              <a:solidFill>
                <a:schemeClr val="tx1"/>
              </a:solidFill>
              <a:latin typeface="+mn-lt"/>
              <a:ea typeface="MS PGothic" pitchFamily="34" charset="-128"/>
              <a:cs typeface="Verdana" panose="020B0604030504040204" pitchFamily="34" charset="0"/>
            </a:endParaRPr>
          </a:p>
          <a:p>
            <a:pPr marL="742950" lvl="0" indent="-457200" algn="just" eaLnBrk="1" hangingPunct="1">
              <a:buFont typeface="+mj-lt"/>
              <a:buAutoNum type="arabicPeriod"/>
              <a:defRPr/>
            </a:pPr>
            <a:r>
              <a:rPr lang="sq-AL" sz="1200" dirty="0">
                <a:solidFill>
                  <a:schemeClr val="tx1"/>
                </a:solidFill>
                <a:latin typeface="+mn-lt"/>
                <a:ea typeface="MS PGothic" pitchFamily="34" charset="-128"/>
                <a:cs typeface="ＭＳ Ｐゴシック" charset="0"/>
              </a:rPr>
              <a:t>Qasja e tretë ka të bëjë me ndërtimin e kapaciteteve. Kjo drejtohet nga Zyra e Programit të Krimit </a:t>
            </a:r>
            <a:r>
              <a:rPr lang="sq-AL" sz="1200" dirty="0" err="1">
                <a:solidFill>
                  <a:schemeClr val="tx1"/>
                </a:solidFill>
                <a:latin typeface="+mn-lt"/>
                <a:ea typeface="MS PGothic" pitchFamily="34" charset="-128"/>
                <a:cs typeface="ＭＳ Ｐゴシック" charset="0"/>
              </a:rPr>
              <a:t>Kibernetik</a:t>
            </a:r>
            <a:r>
              <a:rPr lang="sq-AL" sz="1200" dirty="0">
                <a:solidFill>
                  <a:schemeClr val="tx1"/>
                </a:solidFill>
                <a:latin typeface="+mn-lt"/>
                <a:ea typeface="MS PGothic" pitchFamily="34" charset="-128"/>
                <a:cs typeface="ＭＳ Ｐゴシック" charset="0"/>
              </a:rPr>
              <a:t> (C-PROC) e cila zbatohet përmes programeve të bashkëpunimit teknik.  Trajneri mund të kalojë në </a:t>
            </a:r>
            <a:r>
              <a:rPr lang="sq-AL" sz="1200" dirty="0" err="1">
                <a:solidFill>
                  <a:schemeClr val="tx1"/>
                </a:solidFill>
                <a:latin typeface="+mn-lt"/>
                <a:ea typeface="MS PGothic" pitchFamily="34" charset="-128"/>
                <a:cs typeface="ＭＳ Ｐゴシック" charset="0"/>
              </a:rPr>
              <a:t>slajdet</a:t>
            </a:r>
            <a:r>
              <a:rPr lang="sq-AL" sz="1200" dirty="0">
                <a:solidFill>
                  <a:schemeClr val="tx1"/>
                </a:solidFill>
                <a:latin typeface="+mn-lt"/>
                <a:ea typeface="MS PGothic" pitchFamily="34" charset="-128"/>
                <a:cs typeface="ＭＳ Ｐゴシック" charset="0"/>
              </a:rPr>
              <a:t> e ardhshme, të cilët përshkruajnë punën e C-PROC dhe programet e tij të ndryshme. </a:t>
            </a: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smtClean="0"/>
          </a:p>
        </p:txBody>
      </p:sp>
    </p:spTree>
    <p:extLst>
      <p:ext uri="{BB962C8B-B14F-4D97-AF65-F5344CB8AC3E}">
        <p14:creationId xmlns:p14="http://schemas.microsoft.com/office/powerpoint/2010/main" xmlns="" val="1729552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pPr>
                <a:defRPr/>
              </a:pPr>
              <a:t>4/25/2021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xmlns=""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pPr>
                <a:defRPr/>
              </a:pPr>
              <a:t>4/25/2021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xmlns=""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pPr>
                <a:defRPr/>
              </a:pPr>
              <a:t>4/25/2021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xmlns=""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pPr>
                <a:defRPr/>
              </a:pPr>
              <a:t>4/25/2021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xmlns=""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pPr>
                <a:defRPr/>
              </a:pPr>
              <a:t>4/25/2021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xmlns=""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pPr>
                <a:defRPr/>
              </a:pPr>
              <a:t>4/25/2021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xmlns=""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pPr>
                <a:defRPr/>
              </a:pPr>
              <a:t>4/25/2021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xmlns=""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pPr>
                <a:defRPr/>
              </a:pPr>
              <a:t>4/25/2021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xmlns=""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pPr>
                <a:defRPr/>
              </a:pPr>
              <a:t>4/25/2021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xmlns=""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pPr>
                <a:defRPr/>
              </a:pPr>
              <a:t>4/25/2021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xmlns=""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pPr>
                <a:defRPr/>
              </a:pPr>
              <a:t>4/25/2021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xmlns=""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pPr>
                <a:defRPr/>
              </a:pPr>
              <a:t>4/25/2021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q-AL" sz="2400" b="1" i="0" u="none" strike="noStrike" cap="none" normalizeH="0" baseline="0">
                <a:ln>
                  <a:noFill/>
                </a:ln>
                <a:solidFill>
                  <a:srgbClr val="2F618F"/>
                </a:solidFill>
                <a:latin typeface="Arial Narrow" panose="020B0606020202030204" pitchFamily="34" charset="0"/>
                <a:ea typeface="Calibri" pitchFamily="34" charset="0"/>
                <a:cs typeface="Times New Roman" pitchFamily="18" charset="0"/>
              </a:rPr>
              <a:t>www.coe.int/cybercrime</a:t>
            </a: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sq-AL" sz="3600" b="1" i="1">
                <a:solidFill>
                  <a:schemeClr val="tx2"/>
                </a:solidFill>
              </a:rPr>
              <a:t>Kurs i Specializuar Gjyqësor për Bashkëpunimin Ndërkombëtar</a:t>
            </a:r>
          </a:p>
          <a:p>
            <a:pPr algn="ctr"/>
            <a:endParaRPr lang="fr-FR" b="1" dirty="0"/>
          </a:p>
          <a:p>
            <a:pPr marL="0" indent="0" algn="ctr">
              <a:buFont typeface="Arial" charset="0"/>
              <a:buNone/>
              <a:defRPr/>
            </a:pPr>
            <a:r>
              <a:rPr lang="sq-AL" b="1"/>
              <a:t> </a:t>
            </a:r>
          </a:p>
          <a:p>
            <a:pPr marL="0" indent="0" algn="ctr">
              <a:buFont typeface="Arial" charset="0"/>
              <a:buNone/>
              <a:defRPr/>
            </a:pPr>
            <a:r>
              <a:rPr lang="sq-AL" sz="3200" b="1">
                <a:solidFill>
                  <a:schemeClr val="tx2"/>
                </a:solidFill>
              </a:rPr>
              <a:t>Sesioni 1.1</a:t>
            </a:r>
          </a:p>
          <a:p>
            <a:pPr marL="0" indent="0" algn="ctr">
              <a:buFont typeface="Arial" charset="0"/>
              <a:buNone/>
              <a:defRPr/>
            </a:pPr>
            <a:r>
              <a:rPr lang="sq-AL" sz="3200" b="1">
                <a:solidFill>
                  <a:schemeClr val="tx2"/>
                </a:solidFill>
              </a:rPr>
              <a:t>Hyrje në kurs </a:t>
            </a: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10</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10</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latin typeface="Arial" panose="020B0604020202020204" pitchFamily="34" charset="0"/>
                <a:cs typeface="Arial" panose="020B0604020202020204" pitchFamily="34" charset="0"/>
              </a:rPr>
              <a:t>Qasja e Këshillit të Evropës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 name="Isosceles Triangle 15">
            <a:extLst>
              <a:ext uri="{FF2B5EF4-FFF2-40B4-BE49-F238E27FC236}">
                <a16:creationId xmlns:a16="http://schemas.microsoft.com/office/drawing/2014/main" xmlns="" id="{E58818D9-E243-4E48-AEAB-F3B6BD13F567}"/>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400">
              <a:latin typeface="Arial" panose="020B0604020202020204" pitchFamily="34" charset="0"/>
              <a:cs typeface="Arial" panose="020B0604020202020204" pitchFamily="34" charset="0"/>
            </a:endParaRPr>
          </a:p>
        </p:txBody>
      </p:sp>
      <p:sp>
        <p:nvSpPr>
          <p:cNvPr id="19" name="TextBox 12">
            <a:extLst>
              <a:ext uri="{FF2B5EF4-FFF2-40B4-BE49-F238E27FC236}">
                <a16:creationId xmlns:a16="http://schemas.microsoft.com/office/drawing/2014/main" xmlns="" id="{999EA554-4E3F-4FB2-9CD8-4EF6BA7CCFBB}"/>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sq-AL" sz="1800" b="1">
                <a:solidFill>
                  <a:schemeClr val="bg1"/>
                </a:solidFill>
                <a:latin typeface="Arial" panose="020B0604020202020204" pitchFamily="34" charset="0"/>
                <a:cs typeface="Arial" panose="020B0604020202020204" pitchFamily="34" charset="0"/>
              </a:rPr>
              <a:t>“Mbrojtja juaj dhe e të drejtave tuaja në hapësirën kibernetike”</a:t>
            </a:r>
          </a:p>
        </p:txBody>
      </p:sp>
      <p:sp>
        <p:nvSpPr>
          <p:cNvPr id="20" name="TextBox 13">
            <a:extLst>
              <a:ext uri="{FF2B5EF4-FFF2-40B4-BE49-F238E27FC236}">
                <a16:creationId xmlns:a16="http://schemas.microsoft.com/office/drawing/2014/main" xmlns="" id="{8124BEA4-2864-4287-8544-2561552B6E50}"/>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a:r>
              <a:rPr lang="sq-AL" sz="1800" b="1">
                <a:latin typeface="Arial" panose="020B0604020202020204" pitchFamily="34" charset="0"/>
                <a:cs typeface="Arial" panose="020B0604020202020204" pitchFamily="34" charset="0"/>
              </a:rPr>
              <a:t>1 Standardet e përbashkëta: Konventa e Budapestit për krimin kibernetik dhe standardet e ndërlidhura</a:t>
            </a:r>
          </a:p>
        </p:txBody>
      </p:sp>
      <p:sp>
        <p:nvSpPr>
          <p:cNvPr id="21" name="TextBox 15">
            <a:extLst>
              <a:ext uri="{FF2B5EF4-FFF2-40B4-BE49-F238E27FC236}">
                <a16:creationId xmlns:a16="http://schemas.microsoft.com/office/drawing/2014/main" xmlns="" id="{A9A5CF14-C84B-4A45-85E4-9E25158628D5}"/>
              </a:ext>
            </a:extLst>
          </p:cNvPr>
          <p:cNvSpPr txBox="1">
            <a:spLocks noChangeArrowheads="1"/>
          </p:cNvSpPr>
          <p:nvPr/>
        </p:nvSpPr>
        <p:spPr bwMode="auto">
          <a:xfrm>
            <a:off x="107950" y="4184873"/>
            <a:ext cx="29908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sq-AL" sz="1800" b="1">
                <a:latin typeface="Arial" panose="020B0604020202020204" pitchFamily="34" charset="0"/>
                <a:cs typeface="Arial" panose="020B0604020202020204" pitchFamily="34" charset="0"/>
              </a:rPr>
              <a:t>2 Përcjellja dhe vlerësimet:</a:t>
            </a:r>
          </a:p>
          <a:p>
            <a:r>
              <a:rPr lang="sq-AL" sz="1800" b="1">
                <a:latin typeface="Arial" panose="020B0604020202020204" pitchFamily="34" charset="0"/>
                <a:cs typeface="Arial" panose="020B0604020202020204" pitchFamily="34" charset="0"/>
              </a:rPr>
              <a:t>Komiteti i Konventës së Krimit Kibernetik (T-CY)</a:t>
            </a:r>
          </a:p>
        </p:txBody>
      </p:sp>
      <p:cxnSp>
        <p:nvCxnSpPr>
          <p:cNvPr id="22" name="Straight Arrow Connector 21">
            <a:extLst>
              <a:ext uri="{FF2B5EF4-FFF2-40B4-BE49-F238E27FC236}">
                <a16:creationId xmlns:a16="http://schemas.microsoft.com/office/drawing/2014/main" xmlns="" id="{A0AB8322-D4CC-44DB-8C9D-8D94DF7FC787}"/>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xmlns="" id="{CB255B26-CDAC-4A5C-9C1B-406506019FCD}"/>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xmlns="" id="{957D7F9B-0DC1-4EAB-889B-224945161722}"/>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19">
            <a:extLst>
              <a:ext uri="{FF2B5EF4-FFF2-40B4-BE49-F238E27FC236}">
                <a16:creationId xmlns:a16="http://schemas.microsoft.com/office/drawing/2014/main" xmlns="" id="{97D3F667-6A24-4DB2-9BDC-B6DAB12B94D4}"/>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sq-AL" sz="1800" b="1">
                <a:latin typeface="Arial" panose="020B0604020202020204" pitchFamily="34" charset="0"/>
                <a:cs typeface="Arial" panose="020B0604020202020204" pitchFamily="34" charset="0"/>
              </a:rPr>
              <a:t>3 Ndërtimi i kapaciteteve:</a:t>
            </a:r>
          </a:p>
          <a:p>
            <a:r>
              <a:rPr lang="sq-AL" sz="1800" b="1">
                <a:latin typeface="Arial" panose="020B0604020202020204" pitchFamily="34" charset="0"/>
                <a:cs typeface="Arial" panose="020B0604020202020204" pitchFamily="34" charset="0"/>
                <a:sym typeface="Wingdings 3" charset="0"/>
              </a:rPr>
              <a:t>C-PROC </a:t>
            </a:r>
          </a:p>
          <a:p>
            <a:r>
              <a:rPr lang="sq-AL" sz="1800" b="1">
                <a:latin typeface="Arial" panose="020B0604020202020204" pitchFamily="34" charset="0"/>
                <a:cs typeface="Arial" panose="020B0604020202020204" pitchFamily="34" charset="0"/>
              </a:rPr>
              <a:t>Programet e bashkëpunimit teknik</a:t>
            </a:r>
          </a:p>
        </p:txBody>
      </p:sp>
      <p:sp>
        <p:nvSpPr>
          <p:cNvPr id="5" name="TextBox 4">
            <a:extLst>
              <a:ext uri="{FF2B5EF4-FFF2-40B4-BE49-F238E27FC236}">
                <a16:creationId xmlns:a16="http://schemas.microsoft.com/office/drawing/2014/main" xmlns="" id="{040B7A39-FD1B-4FD1-BABE-A14A095A848C}"/>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313900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TextBox 13"/>
          <p:cNvSpPr txBox="1">
            <a:spLocks noChangeArrowheads="1"/>
          </p:cNvSpPr>
          <p:nvPr/>
        </p:nvSpPr>
        <p:spPr bwMode="auto">
          <a:xfrm>
            <a:off x="250825" y="1874812"/>
            <a:ext cx="8720138" cy="2854351"/>
          </a:xfrm>
          <a:prstGeom prst="rect">
            <a:avLst/>
          </a:prstGeom>
          <a:noFill/>
          <a:ln w="9525">
            <a:solidFill>
              <a:srgbClr val="2F618F"/>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spcAft>
                <a:spcPts val="1200"/>
              </a:spcAft>
              <a:buFont typeface="Wingdings" charset="0"/>
              <a:buChar char="§"/>
            </a:pPr>
            <a:r>
              <a:rPr lang="sq-AL" sz="2000" b="1" dirty="0">
                <a:latin typeface="Arial" panose="020B0604020202020204" pitchFamily="34" charset="0"/>
                <a:cs typeface="Arial" panose="020B0604020202020204" pitchFamily="34" charset="0"/>
              </a:rPr>
              <a:t>Vendimi i Komitetit të Ministrave, tetor 2013</a:t>
            </a:r>
          </a:p>
          <a:p>
            <a:pPr>
              <a:spcAft>
                <a:spcPts val="1200"/>
              </a:spcAft>
              <a:buFont typeface="Wingdings" charset="0"/>
              <a:buChar char="§"/>
            </a:pPr>
            <a:r>
              <a:rPr lang="sq-AL" sz="2000" b="1" dirty="0">
                <a:latin typeface="Arial" panose="020B0604020202020204" pitchFamily="34" charset="0"/>
                <a:cs typeface="Arial" panose="020B0604020202020204" pitchFamily="34" charset="0"/>
              </a:rPr>
              <a:t>Funksional që prej prillit 2014</a:t>
            </a:r>
          </a:p>
          <a:p>
            <a:pPr>
              <a:spcAft>
                <a:spcPts val="1200"/>
              </a:spcAft>
              <a:buFont typeface="Wingdings" charset="0"/>
              <a:buChar char="§"/>
            </a:pPr>
            <a:r>
              <a:rPr lang="sq-AL" sz="2000" b="1" dirty="0">
                <a:latin typeface="Arial" panose="020B0604020202020204" pitchFamily="34" charset="0"/>
                <a:cs typeface="Arial" panose="020B0604020202020204" pitchFamily="34" charset="0"/>
              </a:rPr>
              <a:t>Aktualisht 6 projekte në vazhdim</a:t>
            </a:r>
          </a:p>
          <a:p>
            <a:pPr>
              <a:spcAft>
                <a:spcPts val="1200"/>
              </a:spcAft>
              <a:buFont typeface="Wingdings" charset="0"/>
              <a:buChar char="§"/>
            </a:pPr>
            <a:endParaRPr lang="en-US" sz="2000" b="1" dirty="0">
              <a:latin typeface="Arial" panose="020B0604020202020204" pitchFamily="34" charset="0"/>
              <a:cs typeface="Arial" panose="020B0604020202020204" pitchFamily="34" charset="0"/>
            </a:endParaRPr>
          </a:p>
          <a:p>
            <a:pPr>
              <a:spcAft>
                <a:spcPts val="1200"/>
              </a:spcAft>
              <a:buFont typeface="Wingdings" charset="0"/>
              <a:buChar char="§"/>
            </a:pPr>
            <a:r>
              <a:rPr lang="sq-AL" sz="2000" b="1" dirty="0">
                <a:latin typeface="Arial" panose="020B0604020202020204" pitchFamily="34" charset="0"/>
                <a:cs typeface="Arial" panose="020B0604020202020204" pitchFamily="34" charset="0"/>
              </a:rPr>
              <a:t>Detyra: Mbështetje për vendet në mbarë botën për të forcuar kapacitetet e drejtësisë penale mbi krimin </a:t>
            </a:r>
            <a:r>
              <a:rPr lang="sq-AL" sz="2000" b="1" dirty="0" err="1">
                <a:latin typeface="Arial" panose="020B0604020202020204" pitchFamily="34" charset="0"/>
                <a:cs typeface="Arial" panose="020B0604020202020204" pitchFamily="34" charset="0"/>
              </a:rPr>
              <a:t>kibernetik</a:t>
            </a:r>
            <a:r>
              <a:rPr lang="sq-AL" sz="2000" b="1" dirty="0">
                <a:latin typeface="Arial" panose="020B0604020202020204" pitchFamily="34" charset="0"/>
                <a:cs typeface="Arial" panose="020B0604020202020204" pitchFamily="34" charset="0"/>
              </a:rPr>
              <a:t> dhe provat elektronike</a:t>
            </a:r>
          </a:p>
        </p:txBody>
      </p:sp>
      <p:sp>
        <p:nvSpPr>
          <p:cNvPr id="9" name="Slide Number Placeholder 1">
            <a:extLst>
              <a:ext uri="{FF2B5EF4-FFF2-40B4-BE49-F238E27FC236}">
                <a16:creationId xmlns:a16="http://schemas.microsoft.com/office/drawing/2014/main" xmlns="" id="{59A8AF8E-6E9E-4FF2-B413-54E502C7D6A9}"/>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11</a:t>
            </a:fld>
            <a:endParaRPr lang="en-GB" smtClean="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xmlns="" id="{AB98A80D-570E-454C-BB19-0353CAE37496}"/>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12" name="Slide Number Placeholder 4">
            <a:extLst>
              <a:ext uri="{FF2B5EF4-FFF2-40B4-BE49-F238E27FC236}">
                <a16:creationId xmlns:a16="http://schemas.microsoft.com/office/drawing/2014/main" xmlns="" id="{43C142B2-7307-49DB-A37A-6489B79D65B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11</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xmlns="" id="{60007D24-972D-4ABA-AB9C-323F33A04264}"/>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a:extLst>
              <a:ext uri="{FF2B5EF4-FFF2-40B4-BE49-F238E27FC236}">
                <a16:creationId xmlns:a16="http://schemas.microsoft.com/office/drawing/2014/main" xmlns="" id="{F6E4E475-B2E3-4777-8E46-2874C09A6447}"/>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a:extLst>
              <a:ext uri="{FF2B5EF4-FFF2-40B4-BE49-F238E27FC236}">
                <a16:creationId xmlns:a16="http://schemas.microsoft.com/office/drawing/2014/main" xmlns="" id="{41F11137-4F91-4AF2-9B75-9FD73CED5F5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2400" b="1">
                <a:solidFill>
                  <a:schemeClr val="bg1"/>
                </a:solidFill>
                <a:latin typeface="Arial" panose="020B0604020202020204" pitchFamily="34" charset="0"/>
                <a:cs typeface="Arial" panose="020B0604020202020204" pitchFamily="34" charset="0"/>
              </a:rPr>
              <a:t>Zyra e Programit për Krimet Kibernetike e </a:t>
            </a:r>
          </a:p>
          <a:p>
            <a:pPr algn="r"/>
            <a:r>
              <a:rPr lang="sq-AL" sz="2400" b="1">
                <a:solidFill>
                  <a:schemeClr val="bg1"/>
                </a:solidFill>
                <a:latin typeface="Arial" panose="020B0604020202020204" pitchFamily="34" charset="0"/>
                <a:cs typeface="Arial" panose="020B0604020202020204" pitchFamily="34" charset="0"/>
              </a:rPr>
              <a:t>Këshillit të Evropës në Bukuresht (C-PROC)</a:t>
            </a:r>
          </a:p>
        </p:txBody>
      </p:sp>
      <p:pic>
        <p:nvPicPr>
          <p:cNvPr id="16" name="Picture 4">
            <a:extLst>
              <a:ext uri="{FF2B5EF4-FFF2-40B4-BE49-F238E27FC236}">
                <a16:creationId xmlns:a16="http://schemas.microsoft.com/office/drawing/2014/main" xmlns="" id="{A7E41809-D68A-453E-9F98-0131A819EA55}"/>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TextBox 16">
            <a:extLst>
              <a:ext uri="{FF2B5EF4-FFF2-40B4-BE49-F238E27FC236}">
                <a16:creationId xmlns:a16="http://schemas.microsoft.com/office/drawing/2014/main" xmlns="" id="{D9E94DDF-2A25-49D6-830C-09E0DB8DD2C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4425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2" name="Picture 12"/>
          <p:cNvPicPr>
            <a:picLocks noChangeAspect="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7360096" y="5359502"/>
            <a:ext cx="1182688" cy="1017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angle 13"/>
          <p:cNvSpPr/>
          <p:nvPr/>
        </p:nvSpPr>
        <p:spPr>
          <a:xfrm>
            <a:off x="323850" y="1181100"/>
            <a:ext cx="8461375" cy="51959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latin typeface="Arial" panose="020B0604020202020204" pitchFamily="34" charset="0"/>
              <a:cs typeface="Arial" panose="020B0604020202020204" pitchFamily="34" charset="0"/>
            </a:endParaRPr>
          </a:p>
        </p:txBody>
      </p:sp>
      <p:sp>
        <p:nvSpPr>
          <p:cNvPr id="55304" name="TextBox 14"/>
          <p:cNvSpPr txBox="1">
            <a:spLocks noChangeArrowheads="1"/>
          </p:cNvSpPr>
          <p:nvPr/>
        </p:nvSpPr>
        <p:spPr bwMode="auto">
          <a:xfrm>
            <a:off x="303212" y="3002312"/>
            <a:ext cx="7874000"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a:latin typeface="Arial" panose="020B0604020202020204" pitchFamily="34" charset="0"/>
                <a:cs typeface="Arial" panose="020B0604020202020204" pitchFamily="34" charset="0"/>
              </a:rPr>
              <a:t>GLACY+ </a:t>
            </a:r>
            <a:r>
              <a:rPr lang="sq-AL" sz="1400">
                <a:latin typeface="Arial" panose="020B0604020202020204" pitchFamily="34" charset="0"/>
                <a:cs typeface="Arial" panose="020B0604020202020204" pitchFamily="34" charset="0"/>
              </a:rPr>
              <a:t>EU/COE Projekt i përbashkët për veprimin global për krimin kibernetik</a:t>
            </a:r>
          </a:p>
        </p:txBody>
      </p:sp>
      <p:sp>
        <p:nvSpPr>
          <p:cNvPr id="55305" name="TextBox 15"/>
          <p:cNvSpPr txBox="1">
            <a:spLocks noChangeArrowheads="1"/>
          </p:cNvSpPr>
          <p:nvPr/>
        </p:nvSpPr>
        <p:spPr bwMode="auto">
          <a:xfrm>
            <a:off x="323850" y="2425643"/>
            <a:ext cx="7789863"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dirty="0" err="1">
                <a:latin typeface="Arial" panose="020B0604020202020204" pitchFamily="34" charset="0"/>
                <a:cs typeface="Arial" panose="020B0604020202020204" pitchFamily="34" charset="0"/>
              </a:rPr>
              <a:t>CyberEast</a:t>
            </a:r>
            <a:r>
              <a:rPr lang="sq-AL" dirty="0">
                <a:latin typeface="Arial" panose="020B0604020202020204" pitchFamily="34" charset="0"/>
                <a:cs typeface="Arial" panose="020B0604020202020204" pitchFamily="34" charset="0"/>
              </a:rPr>
              <a:t> </a:t>
            </a:r>
            <a:r>
              <a:rPr lang="sq-AL" sz="1400" dirty="0">
                <a:latin typeface="Arial" panose="020B0604020202020204" pitchFamily="34" charset="0"/>
                <a:cs typeface="Arial" panose="020B0604020202020204" pitchFamily="34" charset="0"/>
              </a:rPr>
              <a:t>EU/COE Partneriteti Lindor  </a:t>
            </a:r>
          </a:p>
        </p:txBody>
      </p:sp>
      <p:sp>
        <p:nvSpPr>
          <p:cNvPr id="55307" name="TextBox 17"/>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a:latin typeface="Arial" panose="020B0604020202020204" pitchFamily="34" charset="0"/>
                <a:cs typeface="Arial" panose="020B0604020202020204" pitchFamily="34" charset="0"/>
              </a:rPr>
              <a:t>iPROCEEDS-2 </a:t>
            </a:r>
            <a:r>
              <a:rPr lang="sq-AL" sz="1400">
                <a:latin typeface="Arial" panose="020B0604020202020204" pitchFamily="34" charset="0"/>
                <a:cs typeface="Arial" panose="020B0604020202020204" pitchFamily="34" charset="0"/>
              </a:rPr>
              <a:t>EU/COE Shënjestrimi i të ardhurave nga krimi në Internet </a:t>
            </a:r>
          </a:p>
        </p:txBody>
      </p:sp>
      <p:sp>
        <p:nvSpPr>
          <p:cNvPr id="55308" name="TextBox 18"/>
          <p:cNvSpPr txBox="1">
            <a:spLocks noChangeArrowheads="1"/>
          </p:cNvSpPr>
          <p:nvPr/>
        </p:nvSpPr>
        <p:spPr bwMode="auto">
          <a:xfrm>
            <a:off x="323850" y="5501904"/>
            <a:ext cx="7762875" cy="5959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sq-AL">
                <a:latin typeface="Arial" panose="020B0604020202020204" pitchFamily="34" charset="0"/>
                <a:cs typeface="Arial" panose="020B0604020202020204" pitchFamily="34" charset="0"/>
              </a:rPr>
              <a:t>CyberCrime@Octopus</a:t>
            </a:r>
            <a:r>
              <a:rPr lang="sq-AL" sz="1800">
                <a:latin typeface="Arial" panose="020B0604020202020204" pitchFamily="34" charset="0"/>
                <a:cs typeface="Arial" panose="020B0604020202020204" pitchFamily="34" charset="0"/>
              </a:rPr>
              <a:t> </a:t>
            </a:r>
            <a:r>
              <a:rPr lang="sq-AL" sz="1400">
                <a:latin typeface="Arial" panose="020B0604020202020204" pitchFamily="34" charset="0"/>
                <a:cs typeface="Arial" panose="020B0604020202020204" pitchFamily="34" charset="0"/>
              </a:rPr>
              <a:t>(financuar me kontribut vullnetar) </a:t>
            </a:r>
          </a:p>
        </p:txBody>
      </p:sp>
      <p:pic>
        <p:nvPicPr>
          <p:cNvPr id="55309" name="Picture 19"/>
          <p:cNvPicPr>
            <a:picLocks noChangeAspect="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TextBox 17"/>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000"/>
              </a:lnSpc>
            </a:pPr>
            <a:r>
              <a:rPr lang="sq-AL">
                <a:latin typeface="Arial" panose="020B0604020202020204" pitchFamily="34" charset="0"/>
                <a:cs typeface="Arial" panose="020B0604020202020204" pitchFamily="34" charset="0"/>
              </a:rPr>
              <a:t>CyberSouth </a:t>
            </a:r>
            <a:r>
              <a:rPr lang="sq-AL" sz="1400">
                <a:latin typeface="Arial" panose="020B0604020202020204" pitchFamily="34" charset="0"/>
                <a:cs typeface="Arial" panose="020B0604020202020204" pitchFamily="34" charset="0"/>
              </a:rPr>
              <a:t>EU/COE Projekt i përbashkët për krimin kibernetik dhe provat elektronike</a:t>
            </a:r>
          </a:p>
        </p:txBody>
      </p:sp>
      <p:sp>
        <p:nvSpPr>
          <p:cNvPr id="16" name="Slide Number Placeholder 1">
            <a:extLst>
              <a:ext uri="{FF2B5EF4-FFF2-40B4-BE49-F238E27FC236}">
                <a16:creationId xmlns:a16="http://schemas.microsoft.com/office/drawing/2014/main" xmlns="" id="{7F10AA3D-7A56-4B1F-BA80-631032029E7A}"/>
              </a:ext>
            </a:extLst>
          </p:cNvPr>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12</a:t>
            </a:fld>
            <a:endParaRPr lang="en-GB" smtClean="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xmlns="" id="{9B32B1DA-3931-4280-B0F7-64DEDC27227D}"/>
              </a:ext>
            </a:extLst>
          </p:cNvPr>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19" name="Slide Number Placeholder 4">
            <a:extLst>
              <a:ext uri="{FF2B5EF4-FFF2-40B4-BE49-F238E27FC236}">
                <a16:creationId xmlns:a16="http://schemas.microsoft.com/office/drawing/2014/main" xmlns="" id="{BDF7F0E1-5449-47A4-9380-FBCCF178EC22}"/>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12</a:t>
            </a:fld>
            <a:endParaRPr lang="en-GB" smtClean="0">
              <a:solidFill>
                <a:schemeClr val="tx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xmlns="" id="{C2BE4651-A8FB-44A2-A4FC-1C4C099C135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Rectangle 4">
            <a:extLst>
              <a:ext uri="{FF2B5EF4-FFF2-40B4-BE49-F238E27FC236}">
                <a16:creationId xmlns:a16="http://schemas.microsoft.com/office/drawing/2014/main" xmlns="" id="{182FB8F0-18B7-4E07-A897-D820D65F380C}"/>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23" name="Rectangle 22">
            <a:extLst>
              <a:ext uri="{FF2B5EF4-FFF2-40B4-BE49-F238E27FC236}">
                <a16:creationId xmlns:a16="http://schemas.microsoft.com/office/drawing/2014/main" xmlns="" id="{9669AB9D-540C-4FA4-B301-7F61956A80F0}"/>
              </a:ext>
            </a:extLst>
          </p:cNvPr>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dirty="0">
                <a:solidFill>
                  <a:schemeClr val="bg1"/>
                </a:solidFill>
                <a:latin typeface="Arial" panose="020B0604020202020204" pitchFamily="34" charset="0"/>
                <a:cs typeface="Arial" panose="020B0604020202020204" pitchFamily="34" charset="0"/>
              </a:rPr>
              <a:t>Programet aktuale të ndërtimit të kapaciteteve</a:t>
            </a:r>
          </a:p>
        </p:txBody>
      </p:sp>
      <p:pic>
        <p:nvPicPr>
          <p:cNvPr id="24" name="Picture 4">
            <a:extLst>
              <a:ext uri="{FF2B5EF4-FFF2-40B4-BE49-F238E27FC236}">
                <a16:creationId xmlns:a16="http://schemas.microsoft.com/office/drawing/2014/main" xmlns="" id="{80D0A419-A036-4F76-BAEC-DB3BBC27BAE9}"/>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5" name="TextBox 24">
            <a:extLst>
              <a:ext uri="{FF2B5EF4-FFF2-40B4-BE49-F238E27FC236}">
                <a16:creationId xmlns:a16="http://schemas.microsoft.com/office/drawing/2014/main" xmlns="" id="{2EB3FB8C-8BFC-44EF-9AE3-92FB7E34C867}"/>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2" name="TextBox 18">
            <a:extLst>
              <a:ext uri="{FF2B5EF4-FFF2-40B4-BE49-F238E27FC236}">
                <a16:creationId xmlns:a16="http://schemas.microsoft.com/office/drawing/2014/main" xmlns="" id="{CB4EFE07-E816-4514-A17F-CCDE597BBFBF}"/>
              </a:ext>
            </a:extLst>
          </p:cNvPr>
          <p:cNvSpPr txBox="1">
            <a:spLocks noChangeArrowheads="1"/>
          </p:cNvSpPr>
          <p:nvPr/>
        </p:nvSpPr>
        <p:spPr bwMode="auto">
          <a:xfrm>
            <a:off x="323527" y="4594191"/>
            <a:ext cx="8461697" cy="10388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nSpc>
                <a:spcPts val="3200"/>
              </a:lnSpc>
            </a:pPr>
            <a:r>
              <a:rPr lang="sq-AL" sz="2000" dirty="0">
                <a:latin typeface="Arial" panose="020B0604020202020204" pitchFamily="34" charset="0"/>
                <a:cs typeface="Arial" panose="020B0604020202020204" pitchFamily="34" charset="0"/>
              </a:rPr>
              <a:t>Dhënia fund shfrytëzimit dhe abuzimit seksual të fëmijëve </a:t>
            </a:r>
            <a:r>
              <a:rPr lang="sq-AL" sz="2000" dirty="0" err="1">
                <a:latin typeface="Arial" panose="020B0604020202020204" pitchFamily="34" charset="0"/>
                <a:cs typeface="Arial" panose="020B0604020202020204" pitchFamily="34" charset="0"/>
              </a:rPr>
              <a:t>Online</a:t>
            </a:r>
            <a:r>
              <a:rPr lang="sq-AL" sz="2000" dirty="0">
                <a:latin typeface="Arial" panose="020B0604020202020204" pitchFamily="34" charset="0"/>
                <a:cs typeface="Arial" panose="020B0604020202020204" pitchFamily="34" charset="0"/>
              </a:rPr>
              <a:t>@</a:t>
            </a:r>
            <a:r>
              <a:rPr lang="sq-AL" sz="2000" dirty="0" err="1">
                <a:latin typeface="Arial" panose="020B0604020202020204" pitchFamily="34" charset="0"/>
                <a:cs typeface="Arial" panose="020B0604020202020204" pitchFamily="34" charset="0"/>
              </a:rPr>
              <a:t>Europe</a:t>
            </a:r>
            <a:r>
              <a:rPr lang="sq-AL" sz="2000" dirty="0">
                <a:latin typeface="Arial" panose="020B0604020202020204" pitchFamily="34" charset="0"/>
                <a:cs typeface="Arial" panose="020B0604020202020204" pitchFamily="34" charset="0"/>
              </a:rPr>
              <a:t> (</a:t>
            </a:r>
            <a:r>
              <a:rPr lang="sq-AL" sz="2000" dirty="0" err="1">
                <a:latin typeface="Arial" panose="020B0604020202020204" pitchFamily="34" charset="0"/>
                <a:cs typeface="Arial" panose="020B0604020202020204" pitchFamily="34" charset="0"/>
              </a:rPr>
              <a:t>EndOCSEA</a:t>
            </a:r>
            <a:r>
              <a:rPr lang="sq-AL" sz="2000" dirty="0">
                <a:latin typeface="Arial" panose="020B0604020202020204" pitchFamily="34" charset="0"/>
                <a:cs typeface="Arial" panose="020B0604020202020204" pitchFamily="34" charset="0"/>
              </a:rPr>
              <a:t>@</a:t>
            </a:r>
            <a:r>
              <a:rPr lang="sq-AL" sz="2000" dirty="0" err="1">
                <a:latin typeface="Arial" panose="020B0604020202020204" pitchFamily="34" charset="0"/>
                <a:cs typeface="Arial" panose="020B0604020202020204" pitchFamily="34" charset="0"/>
              </a:rPr>
              <a:t>Europe</a:t>
            </a:r>
            <a:r>
              <a:rPr lang="sq-AL" sz="2000" dirty="0">
                <a:latin typeface="Arial" panose="020B0604020202020204" pitchFamily="34" charset="0"/>
                <a:cs typeface="Arial" panose="020B0604020202020204" pitchFamily="34" charset="0"/>
              </a:rPr>
              <a:t>)</a:t>
            </a:r>
            <a:r>
              <a:rPr lang="sq-AL" sz="1600" dirty="0">
                <a:latin typeface="Arial" panose="020B0604020202020204" pitchFamily="34" charset="0"/>
                <a:cs typeface="Arial" panose="020B0604020202020204" pitchFamily="34" charset="0"/>
              </a:rPr>
              <a:t> </a:t>
            </a:r>
            <a:r>
              <a:rPr lang="sq-AL" sz="1400" dirty="0">
                <a:latin typeface="Arial" panose="020B0604020202020204" pitchFamily="34" charset="0"/>
                <a:cs typeface="Arial" panose="020B0604020202020204" pitchFamily="34" charset="0"/>
              </a:rPr>
              <a:t>(Fondi për t'i dhënë fund dhunës ndaj fëmijëve.) </a:t>
            </a:r>
          </a:p>
        </p:txBody>
      </p:sp>
    </p:spTree>
    <p:extLst>
      <p:ext uri="{BB962C8B-B14F-4D97-AF65-F5344CB8AC3E}">
        <p14:creationId xmlns:p14="http://schemas.microsoft.com/office/powerpoint/2010/main" xmlns="" val="1528820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dirty="0">
                <a:ea typeface="ＭＳ Ｐゴシック" charset="0"/>
                <a:cs typeface="ＭＳ Ｐゴシック" charset="0"/>
              </a:rPr>
              <a:t>Zyra e Programit për Krimet Kibernetike </a:t>
            </a:r>
            <a:endParaRPr lang="sq-AL" sz="3200" b="1" dirty="0" smtClean="0">
              <a:ea typeface="ＭＳ Ｐゴシック" charset="0"/>
              <a:cs typeface="ＭＳ Ｐゴシック" charset="0"/>
            </a:endParaRPr>
          </a:p>
          <a:p>
            <a:pPr algn="r" eaLnBrk="1" hangingPunct="1">
              <a:lnSpc>
                <a:spcPct val="80000"/>
              </a:lnSpc>
            </a:pPr>
            <a:r>
              <a:rPr lang="sq-AL" sz="3200" b="1" dirty="0" smtClean="0">
                <a:ea typeface="ＭＳ Ｐゴシック" charset="0"/>
                <a:cs typeface="ＭＳ Ｐゴシック" charset="0"/>
              </a:rPr>
              <a:t>(</a:t>
            </a:r>
            <a:r>
              <a:rPr lang="sq-AL" sz="3200" b="1" dirty="0">
                <a:ea typeface="ＭＳ Ｐゴシック" charset="0"/>
                <a:cs typeface="ＭＳ Ｐゴシック" charset="0"/>
              </a:rPr>
              <a:t>C-PROC) e Këshillit të Evropës</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2694875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dytë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Struktura e kursit </a:t>
            </a:r>
          </a:p>
        </p:txBody>
      </p:sp>
    </p:spTree>
    <p:extLst>
      <p:ext uri="{BB962C8B-B14F-4D97-AF65-F5344CB8AC3E}">
        <p14:creationId xmlns:p14="http://schemas.microsoft.com/office/powerpoint/2010/main" xmlns="" val="3124559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Struktura e kursit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7" y="1166842"/>
            <a:ext cx="3992210" cy="4832092"/>
          </a:xfrm>
          <a:prstGeom prst="rect">
            <a:avLst/>
          </a:prstGeom>
        </p:spPr>
        <p:txBody>
          <a:bodyPr wrap="square">
            <a:spAutoFit/>
          </a:bodyPr>
          <a:lstStyle/>
          <a:p>
            <a:pPr algn="just"/>
            <a:r>
              <a:rPr lang="sq-AL" sz="2200" b="1">
                <a:ea typeface="Verdana" panose="020B0604030504040204" pitchFamily="34" charset="0"/>
                <a:cs typeface="Arial" panose="020B0604020202020204" pitchFamily="34" charset="0"/>
              </a:rPr>
              <a:t>Dita 1:</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1.1 – Hyrje në kurs</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1.2 Bashkëpunimi ndërkombëtar në ekonominë globale</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1.3 – Përmbledhje e bazave ligjore për bashkëpunim ndërkombëtar në lidhje me krimin kibernetik dhe provat elektronike </a:t>
            </a:r>
          </a:p>
        </p:txBody>
      </p:sp>
      <p:sp>
        <p:nvSpPr>
          <p:cNvPr id="7" name="Rectangle 6">
            <a:extLst>
              <a:ext uri="{FF2B5EF4-FFF2-40B4-BE49-F238E27FC236}">
                <a16:creationId xmlns:a16="http://schemas.microsoft.com/office/drawing/2014/main" xmlns=""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1.4 – Praktikat dhe procedurat e Ndihmës Juridike të Ndërsjellë </a:t>
            </a:r>
          </a:p>
        </p:txBody>
      </p:sp>
    </p:spTree>
    <p:extLst>
      <p:ext uri="{BB962C8B-B14F-4D97-AF65-F5344CB8AC3E}">
        <p14:creationId xmlns:p14="http://schemas.microsoft.com/office/powerpoint/2010/main" xmlns="" val="3270961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Struktura e kursit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6" y="1166842"/>
            <a:ext cx="4371033" cy="5170646"/>
          </a:xfrm>
          <a:prstGeom prst="rect">
            <a:avLst/>
          </a:prstGeom>
        </p:spPr>
        <p:txBody>
          <a:bodyPr wrap="square">
            <a:spAutoFit/>
          </a:bodyPr>
          <a:lstStyle/>
          <a:p>
            <a:pPr algn="just"/>
            <a:r>
              <a:rPr lang="sq-AL" sz="2200" b="1" dirty="0">
                <a:ea typeface="Verdana" panose="020B0604030504040204" pitchFamily="34" charset="0"/>
                <a:cs typeface="Arial" panose="020B0604020202020204" pitchFamily="34" charset="0"/>
              </a:rPr>
              <a:t>Dita 2:</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Sesioni 2.1 – Mekanizmat sipas Konventës së Budapestit për të lehtësuar bashkëpunimin ndërkombëtar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Sesioni 2.2 - Metodat joformale të bashkëpunimit ndërkombëtar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dirty="0">
                <a:ea typeface="Verdana" panose="020B0604030504040204" pitchFamily="34" charset="0"/>
                <a:cs typeface="Arial" panose="020B0604020202020204" pitchFamily="34" charset="0"/>
              </a:rPr>
              <a:t>Sesioni 2.3 - Zbatimi i marrjes së provave elektronike nëpërmjet mekanizmave të bashkëpunimit ndërkombëtar</a:t>
            </a:r>
          </a:p>
        </p:txBody>
      </p:sp>
      <p:sp>
        <p:nvSpPr>
          <p:cNvPr id="7" name="Rectangle 6">
            <a:extLst>
              <a:ext uri="{FF2B5EF4-FFF2-40B4-BE49-F238E27FC236}">
                <a16:creationId xmlns:a16="http://schemas.microsoft.com/office/drawing/2014/main" xmlns="" id="{D62D7128-E40C-4C0F-AF2F-0C3C520279BC}"/>
              </a:ext>
            </a:extLst>
          </p:cNvPr>
          <p:cNvSpPr/>
          <p:nvPr/>
        </p:nvSpPr>
        <p:spPr>
          <a:xfrm>
            <a:off x="4572000" y="1166842"/>
            <a:ext cx="4307170" cy="1446550"/>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2.4 – Sfidat e Hasura</a:t>
            </a:r>
          </a:p>
        </p:txBody>
      </p:sp>
    </p:spTree>
    <p:extLst>
      <p:ext uri="{BB962C8B-B14F-4D97-AF65-F5344CB8AC3E}">
        <p14:creationId xmlns:p14="http://schemas.microsoft.com/office/powerpoint/2010/main" xmlns="" val="2028649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Struktura e kursit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00967" y="1166842"/>
            <a:ext cx="3992210" cy="4493538"/>
          </a:xfrm>
          <a:prstGeom prst="rect">
            <a:avLst/>
          </a:prstGeom>
        </p:spPr>
        <p:txBody>
          <a:bodyPr wrap="square">
            <a:spAutoFit/>
          </a:bodyPr>
          <a:lstStyle/>
          <a:p>
            <a:pPr algn="just"/>
            <a:r>
              <a:rPr lang="sq-AL" sz="2200" b="1">
                <a:ea typeface="Verdana" panose="020B0604030504040204" pitchFamily="34" charset="0"/>
                <a:cs typeface="Arial" panose="020B0604020202020204" pitchFamily="34" charset="0"/>
              </a:rPr>
              <a:t>Dita 3:</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3.1 – Partneriteti/bashkëpunimi publiko-privat </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3.2 - Ndërtimi i aftësive lidhur me krimin kibernetik</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3.3 - Ndërtimi i aftësive lidhur me krimin kibernetik (Raport grupor)</a:t>
            </a:r>
          </a:p>
          <a:p>
            <a:pPr marL="342900" indent="-342900" algn="just">
              <a:buFont typeface="Wingdings" panose="05000000000000000000" pitchFamily="2" charset="2"/>
              <a:buChar char="Ø"/>
            </a:pPr>
            <a:endParaRPr lang="en-GB" sz="2200" dirty="0">
              <a:ea typeface="Verdana" panose="020B0604030504040204" pitchFamily="34" charset="0"/>
              <a:cs typeface="Arial" panose="020B0604020202020204" pitchFamily="34" charset="0"/>
            </a:endParaRPr>
          </a:p>
        </p:txBody>
      </p:sp>
      <p:sp>
        <p:nvSpPr>
          <p:cNvPr id="7" name="Rectangle 6">
            <a:extLst>
              <a:ext uri="{FF2B5EF4-FFF2-40B4-BE49-F238E27FC236}">
                <a16:creationId xmlns:a16="http://schemas.microsoft.com/office/drawing/2014/main" xmlns="" id="{D62D7128-E40C-4C0F-AF2F-0C3C520279BC}"/>
              </a:ext>
            </a:extLst>
          </p:cNvPr>
          <p:cNvSpPr/>
          <p:nvPr/>
        </p:nvSpPr>
        <p:spPr>
          <a:xfrm>
            <a:off x="4572000" y="1166842"/>
            <a:ext cx="4307170" cy="1785104"/>
          </a:xfrm>
          <a:prstGeom prst="rect">
            <a:avLst/>
          </a:prstGeom>
        </p:spPr>
        <p:txBody>
          <a:bodyPr wrap="square">
            <a:spAutoFit/>
          </a:bodyPr>
          <a:lstStyle/>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r>
              <a:rPr lang="sq-AL" sz="2200">
                <a:ea typeface="Verdana" panose="020B0604030504040204" pitchFamily="34" charset="0"/>
                <a:cs typeface="Arial" panose="020B0604020202020204" pitchFamily="34" charset="0"/>
              </a:rPr>
              <a:t>Sesioni 3.4 – Forumi i hapur</a:t>
            </a: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a:p>
            <a:pPr marL="342900" indent="-342900" algn="just">
              <a:buFont typeface="Wingdings" panose="05000000000000000000" pitchFamily="2" charset="2"/>
              <a:buChar char="Ø"/>
            </a:pPr>
            <a:endParaRPr lang="en-US" sz="22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xmlns="" val="2646291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Struktura e kursit</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13862779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tretë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Prezantimet</a:t>
            </a:r>
          </a:p>
        </p:txBody>
      </p:sp>
    </p:spTree>
    <p:extLst>
      <p:ext uri="{BB962C8B-B14F-4D97-AF65-F5344CB8AC3E}">
        <p14:creationId xmlns:p14="http://schemas.microsoft.com/office/powerpoint/2010/main" xmlns="" val="139769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Agjenda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90" y="1213548"/>
            <a:ext cx="3791244" cy="4278094"/>
          </a:xfrm>
          <a:prstGeom prst="rect">
            <a:avLst/>
          </a:prstGeom>
        </p:spPr>
        <p:txBody>
          <a:bodyPr wrap="square">
            <a:spAutoFit/>
          </a:bodyPr>
          <a:lstStyle/>
          <a:p>
            <a:pPr marL="342900" indent="-342900" algn="just" eaLnBrk="1" hangingPunct="1">
              <a:buFont typeface="Wingdings" pitchFamily="2" charset="2"/>
              <a:buChar char="Ø"/>
            </a:pPr>
            <a:r>
              <a:rPr lang="sq-AL" sz="2000" b="1"/>
              <a:t>Pjesa e parë</a:t>
            </a:r>
          </a:p>
          <a:p>
            <a:pPr marL="342900" indent="-342900" algn="just" eaLnBrk="1" hangingPunct="1">
              <a:buFont typeface="Wingdings" pitchFamily="2" charset="2"/>
              <a:buChar char="ü"/>
            </a:pPr>
            <a:r>
              <a:rPr lang="sq-AL" sz="2000" i="1"/>
              <a:t>Zyra e Programit për Krimet Kibernetike (C-PROC) e Këshillit të Evropës</a:t>
            </a:r>
          </a:p>
          <a:p>
            <a:pPr marL="0" indent="0" algn="just" eaLnBrk="1" hangingPunct="1">
              <a:buNone/>
            </a:pPr>
            <a:endParaRPr lang="en-GB" sz="2000" dirty="0"/>
          </a:p>
          <a:p>
            <a:pPr marL="342900" indent="-342900" algn="just" eaLnBrk="1" hangingPunct="1">
              <a:buFont typeface="Wingdings" pitchFamily="2" charset="2"/>
              <a:buChar char="Ø"/>
            </a:pPr>
            <a:r>
              <a:rPr lang="sq-AL" sz="2000" b="1"/>
              <a:t>Pjesa e dytë</a:t>
            </a:r>
          </a:p>
          <a:p>
            <a:pPr marL="342900" indent="-342900" algn="just" eaLnBrk="1" hangingPunct="1">
              <a:buFont typeface="Wingdings" pitchFamily="2" charset="2"/>
              <a:buChar char="ü"/>
            </a:pPr>
            <a:r>
              <a:rPr lang="sq-AL" sz="2000" i="1"/>
              <a:t>Struktura e kursit </a:t>
            </a:r>
          </a:p>
          <a:p>
            <a:pPr marL="0" indent="0" algn="just" eaLnBrk="1" hangingPunct="1">
              <a:buNone/>
            </a:pPr>
            <a:endParaRPr lang="en-GB" sz="2000" dirty="0"/>
          </a:p>
          <a:p>
            <a:pPr marL="342900" indent="-342900" algn="just" eaLnBrk="1" hangingPunct="1">
              <a:buFont typeface="Wingdings" pitchFamily="2" charset="2"/>
              <a:buChar char="Ø"/>
            </a:pPr>
            <a:r>
              <a:rPr lang="sq-AL" sz="2000" b="1"/>
              <a:t>Pjesa e tretë</a:t>
            </a:r>
          </a:p>
          <a:p>
            <a:pPr marL="342900" indent="-342900" algn="just">
              <a:buFont typeface="Wingdings" pitchFamily="2" charset="2"/>
              <a:buChar char="ü"/>
            </a:pPr>
            <a:r>
              <a:rPr lang="sq-AL" sz="2000" i="1"/>
              <a:t>Prezantimet</a:t>
            </a:r>
          </a:p>
          <a:p>
            <a:pPr marL="342900" indent="-342900" algn="just">
              <a:buFont typeface="Wingdings" pitchFamily="2" charset="2"/>
              <a:buChar char="ü"/>
            </a:pPr>
            <a:endParaRPr lang="en-GB" sz="2000" i="1" dirty="0"/>
          </a:p>
          <a:p>
            <a:pPr marL="342900" indent="-342900" algn="just" eaLnBrk="1" hangingPunct="1">
              <a:lnSpc>
                <a:spcPct val="80000"/>
              </a:lnSpc>
              <a:buFont typeface="Wingdings" pitchFamily="2" charset="2"/>
              <a:buChar char="Ø"/>
            </a:pPr>
            <a:r>
              <a:rPr lang="sq-AL" sz="2000" b="1"/>
              <a:t>Pjesa e katërt</a:t>
            </a:r>
          </a:p>
          <a:p>
            <a:pPr marL="342900" indent="-342900" algn="just">
              <a:lnSpc>
                <a:spcPct val="80000"/>
              </a:lnSpc>
              <a:buFont typeface="Wingdings" pitchFamily="2" charset="2"/>
              <a:buChar char="ü"/>
            </a:pPr>
            <a:r>
              <a:rPr lang="sq-AL" sz="2000" i="1"/>
              <a:t>Përmbledhje</a:t>
            </a:r>
          </a:p>
          <a:p>
            <a:pPr marL="342900" indent="-342900" algn="just">
              <a:buFont typeface="Wingdings" pitchFamily="2" charset="2"/>
              <a:buChar char="ü"/>
            </a:pPr>
            <a:endParaRPr lang="en-GB" sz="2000" i="1" dirty="0"/>
          </a:p>
        </p:txBody>
      </p:sp>
    </p:spTree>
    <p:extLst>
      <p:ext uri="{BB962C8B-B14F-4D97-AF65-F5344CB8AC3E}">
        <p14:creationId xmlns:p14="http://schemas.microsoft.com/office/powerpoint/2010/main" xmlns=""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Ju lutemi prezantohuni</a:t>
            </a:r>
          </a:p>
        </p:txBody>
      </p:sp>
    </p:spTree>
    <p:extLst>
      <p:ext uri="{BB962C8B-B14F-4D97-AF65-F5344CB8AC3E}">
        <p14:creationId xmlns:p14="http://schemas.microsoft.com/office/powerpoint/2010/main" xmlns="" val="2361690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3205427"/>
            <a:ext cx="8525021" cy="486287"/>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Çfarë prisni nga ky kurs? </a:t>
            </a:r>
          </a:p>
        </p:txBody>
      </p:sp>
    </p:spTree>
    <p:extLst>
      <p:ext uri="{BB962C8B-B14F-4D97-AF65-F5344CB8AC3E}">
        <p14:creationId xmlns:p14="http://schemas.microsoft.com/office/powerpoint/2010/main" xmlns="" val="21411943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3205427"/>
            <a:ext cx="8525021" cy="880241"/>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A jeni në dijeni për ndonjë traktat të ndihmës juridike të ndërsjellë?</a:t>
            </a:r>
          </a:p>
        </p:txBody>
      </p:sp>
    </p:spTree>
    <p:extLst>
      <p:ext uri="{BB962C8B-B14F-4D97-AF65-F5344CB8AC3E}">
        <p14:creationId xmlns:p14="http://schemas.microsoft.com/office/powerpoint/2010/main" xmlns="" val="4293306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A keni përdorur ndonjëherë një traktat të ndihmës juridike të ndërsjellë për të marrë prova elektronike nga një juridiksion tjetër?  </a:t>
            </a:r>
          </a:p>
        </p:txBody>
      </p:sp>
    </p:spTree>
    <p:extLst>
      <p:ext uri="{BB962C8B-B14F-4D97-AF65-F5344CB8AC3E}">
        <p14:creationId xmlns:p14="http://schemas.microsoft.com/office/powerpoint/2010/main" xmlns="" val="19052390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1894530"/>
            <a:ext cx="8525021" cy="363791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Si bashkëpunoni dhe shkëmbeni prova kur nuk ka traktat të ndihmës juridike të ndërsjellë?</a:t>
            </a: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A keni bërë këtë ndonjëherë?</a:t>
            </a:r>
          </a:p>
          <a:p>
            <a:pPr algn="ctr" eaLnBrk="1" hangingPunct="1">
              <a:lnSpc>
                <a:spcPct val="80000"/>
              </a:lnSpc>
            </a:pPr>
            <a:r>
              <a:rPr lang="sq-AL" sz="3200" b="1">
                <a:ea typeface="ＭＳ Ｐゴシック" charset="0"/>
              </a:rPr>
              <a:t> </a:t>
            </a: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Çfarë sfidash keni hasur?</a:t>
            </a:r>
          </a:p>
        </p:txBody>
      </p:sp>
    </p:spTree>
    <p:extLst>
      <p:ext uri="{BB962C8B-B14F-4D97-AF65-F5344CB8AC3E}">
        <p14:creationId xmlns:p14="http://schemas.microsoft.com/office/powerpoint/2010/main" xmlns="" val="29726988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1627431"/>
            <a:ext cx="8525021" cy="4031873"/>
          </a:xfrm>
          <a:prstGeom prst="rect">
            <a:avLst/>
          </a:prstGeom>
        </p:spPr>
        <p:txBody>
          <a:bodyPr wrap="square">
            <a:spAutoFit/>
          </a:bodyPr>
          <a:lstStyle/>
          <a:p>
            <a:pPr algn="ctr" eaLnBrk="1" hangingPunct="1">
              <a:lnSpc>
                <a:spcPct val="80000"/>
              </a:lnSpc>
            </a:pPr>
            <a:r>
              <a:rPr lang="sq-AL" sz="3200" b="1">
                <a:ea typeface="ＭＳ Ｐゴシック" charset="0"/>
              </a:rPr>
              <a:t>A keni paraqitur ndonjëherë prova elektronike në gjykatë? </a:t>
            </a: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sq-AL" sz="3200" b="1">
                <a:ea typeface="ＭＳ Ｐゴシック" charset="0"/>
              </a:rPr>
              <a:t>Po nëse këto prova janë marrë nga një juridiksion tjetër? </a:t>
            </a:r>
          </a:p>
          <a:p>
            <a:pPr algn="ctr" eaLnBrk="1" hangingPunct="1">
              <a:lnSpc>
                <a:spcPct val="80000"/>
              </a:lnSpc>
            </a:pPr>
            <a:endParaRPr lang="en-US" sz="3200" b="1" dirty="0">
              <a:ea typeface="ＭＳ Ｐゴシック" charset="0"/>
            </a:endParaRPr>
          </a:p>
          <a:p>
            <a:pPr algn="ctr" eaLnBrk="1" hangingPunct="1">
              <a:lnSpc>
                <a:spcPct val="80000"/>
              </a:lnSpc>
            </a:pPr>
            <a:endParaRPr lang="en-US" sz="3200" b="1" dirty="0">
              <a:ea typeface="ＭＳ Ｐゴシック" charset="0"/>
            </a:endParaRPr>
          </a:p>
          <a:p>
            <a:pPr algn="ctr" eaLnBrk="1" hangingPunct="1">
              <a:lnSpc>
                <a:spcPct val="80000"/>
              </a:lnSpc>
            </a:pPr>
            <a:r>
              <a:rPr lang="sq-AL" sz="3200" b="1">
                <a:ea typeface="ＭＳ Ｐゴシック" charset="0"/>
              </a:rPr>
              <a:t>Cilat formalitete dhe prova dëshmuese ju nevojiten?</a:t>
            </a:r>
          </a:p>
        </p:txBody>
      </p:sp>
    </p:spTree>
    <p:extLst>
      <p:ext uri="{BB962C8B-B14F-4D97-AF65-F5344CB8AC3E}">
        <p14:creationId xmlns:p14="http://schemas.microsoft.com/office/powerpoint/2010/main" xmlns="" val="1062532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Pyetje </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2062103"/>
          </a:xfrm>
          <a:prstGeom prst="rect">
            <a:avLst/>
          </a:prstGeom>
        </p:spPr>
        <p:txBody>
          <a:bodyPr wrap="square">
            <a:spAutoFit/>
          </a:bodyPr>
          <a:lstStyle/>
          <a:p>
            <a:pPr algn="ctr" eaLnBrk="1" hangingPunct="1">
              <a:lnSpc>
                <a:spcPct val="80000"/>
              </a:lnSpc>
            </a:pPr>
            <a:r>
              <a:rPr lang="sq-AL" sz="3200" b="1">
                <a:ea typeface="ＭＳ Ｐゴシック" charset="0"/>
              </a:rPr>
              <a:t>A keni dëgjuar për Grupin EGMONT?</a:t>
            </a:r>
          </a:p>
          <a:p>
            <a:pPr algn="ctr" eaLnBrk="1" hangingPunct="1">
              <a:lnSpc>
                <a:spcPct val="80000"/>
              </a:lnSpc>
            </a:pPr>
            <a:endParaRPr lang="en-GB" sz="3200" b="1" dirty="0">
              <a:ea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A keni shkëmbyer ndonjëherë informacion përmes këtij rrjeti?</a:t>
            </a:r>
          </a:p>
        </p:txBody>
      </p:sp>
    </p:spTree>
    <p:extLst>
      <p:ext uri="{BB962C8B-B14F-4D97-AF65-F5344CB8AC3E}">
        <p14:creationId xmlns:p14="http://schemas.microsoft.com/office/powerpoint/2010/main" xmlns="" val="1884063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Kurs i specializuar gjyqësor për </a:t>
            </a:r>
          </a:p>
          <a:p>
            <a:pPr algn="r" eaLnBrk="1" hangingPunct="1">
              <a:lnSpc>
                <a:spcPct val="80000"/>
              </a:lnSpc>
            </a:pPr>
            <a:r>
              <a:rPr lang="sq-AL" sz="3200" b="1"/>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3463857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katërt</a:t>
            </a:r>
          </a:p>
          <a:p>
            <a:pPr algn="ctr" eaLnBrk="1" hangingPunct="1">
              <a:lnSpc>
                <a:spcPct val="80000"/>
              </a:lnSpc>
            </a:pPr>
            <a:endParaRPr lang="en-GB" sz="3200" b="1" dirty="0">
              <a:ea typeface="ＭＳ Ｐゴシック" charset="0"/>
            </a:endParaRPr>
          </a:p>
          <a:p>
            <a:pPr algn="ctr" eaLnBrk="1" hangingPunct="1">
              <a:lnSpc>
                <a:spcPct val="80000"/>
              </a:lnSpc>
            </a:pPr>
            <a:r>
              <a:rPr lang="sq-AL" sz="3200" b="1">
                <a:ea typeface="ＭＳ Ｐゴシック" charset="0"/>
              </a:rPr>
              <a:t>Përmbledhje</a:t>
            </a:r>
          </a:p>
          <a:p>
            <a:pPr algn="ctr">
              <a:lnSpc>
                <a:spcPct val="80000"/>
              </a:lnSpc>
            </a:pPr>
            <a:endParaRPr lang="en-GB" sz="3200" b="1" dirty="0"/>
          </a:p>
        </p:txBody>
      </p:sp>
    </p:spTree>
    <p:extLst>
      <p:ext uri="{BB962C8B-B14F-4D97-AF65-F5344CB8AC3E}">
        <p14:creationId xmlns:p14="http://schemas.microsoft.com/office/powerpoint/2010/main" xmlns="" val="4167691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Përmbledhje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0" name="Rectangle 9">
            <a:extLst>
              <a:ext uri="{FF2B5EF4-FFF2-40B4-BE49-F238E27FC236}">
                <a16:creationId xmlns:a16="http://schemas.microsoft.com/office/drawing/2014/main" xmlns="" id="{6073A521-F9C6-4E31-AEB1-7A413E034870}"/>
              </a:ext>
            </a:extLst>
          </p:cNvPr>
          <p:cNvSpPr/>
          <p:nvPr/>
        </p:nvSpPr>
        <p:spPr>
          <a:xfrm>
            <a:off x="513601"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dirty="0" err="1" smtClean="0"/>
              <a:t>Kupt</a:t>
            </a:r>
            <a:r>
              <a:rPr lang="en-US" sz="2200" i="1" dirty="0" err="1" smtClean="0"/>
              <a:t>imi</a:t>
            </a:r>
            <a:r>
              <a:rPr lang="en-US" sz="2200" i="1" dirty="0" smtClean="0"/>
              <a:t> </a:t>
            </a:r>
            <a:r>
              <a:rPr lang="en-US" sz="2200" i="1" dirty="0" err="1" smtClean="0"/>
              <a:t>i</a:t>
            </a:r>
            <a:r>
              <a:rPr lang="sq-AL" sz="2200" i="1" dirty="0" smtClean="0"/>
              <a:t> fushë</a:t>
            </a:r>
            <a:r>
              <a:rPr lang="en-US" sz="2200" i="1" dirty="0" smtClean="0"/>
              <a:t>s</a:t>
            </a:r>
            <a:r>
              <a:rPr lang="sq-AL" sz="2200" i="1" dirty="0" smtClean="0"/>
              <a:t> dhe punë</a:t>
            </a:r>
            <a:r>
              <a:rPr lang="en-US" sz="2200" i="1" dirty="0" smtClean="0"/>
              <a:t>s</a:t>
            </a:r>
            <a:r>
              <a:rPr lang="sq-AL" sz="2200" i="1" dirty="0" smtClean="0"/>
              <a:t> </a:t>
            </a:r>
            <a:r>
              <a:rPr lang="en-US" sz="2200" i="1" dirty="0" err="1" smtClean="0"/>
              <a:t>së</a:t>
            </a:r>
            <a:r>
              <a:rPr lang="sq-AL" sz="2200" i="1" dirty="0" smtClean="0"/>
              <a:t> Këshillit të Evropës dhe Zyrës së Programit të Krimit </a:t>
            </a:r>
            <a:r>
              <a:rPr lang="sq-AL" sz="2200" i="1" dirty="0" err="1" smtClean="0"/>
              <a:t>Kibernetik</a:t>
            </a:r>
            <a:r>
              <a:rPr lang="sq-AL" sz="2200" i="1" dirty="0" smtClean="0"/>
              <a:t> (C-PROC)</a:t>
            </a:r>
          </a:p>
          <a:p>
            <a:pPr marL="342900" indent="-342900" algn="just">
              <a:lnSpc>
                <a:spcPct val="80000"/>
              </a:lnSpc>
              <a:buFont typeface="Wingdings" pitchFamily="2" charset="2"/>
              <a:buChar char="ü"/>
            </a:pPr>
            <a:endParaRPr lang="en-GB" sz="2200" i="1" dirty="0" smtClean="0"/>
          </a:p>
          <a:p>
            <a:pPr marL="342900" indent="-342900" algn="just">
              <a:lnSpc>
                <a:spcPct val="80000"/>
              </a:lnSpc>
              <a:buFont typeface="Wingdings" pitchFamily="2" charset="2"/>
              <a:buChar char="ü"/>
            </a:pPr>
            <a:r>
              <a:rPr lang="sq-AL" sz="2200" i="1" dirty="0" err="1" smtClean="0"/>
              <a:t>Rishik</a:t>
            </a:r>
            <a:r>
              <a:rPr lang="en-US" sz="2200" i="1" dirty="0" err="1" smtClean="0"/>
              <a:t>imi</a:t>
            </a:r>
            <a:r>
              <a:rPr lang="en-US" sz="2200" i="1" dirty="0" smtClean="0"/>
              <a:t> </a:t>
            </a:r>
            <a:r>
              <a:rPr lang="en-US" sz="2200" i="1" dirty="0" err="1" smtClean="0"/>
              <a:t>i</a:t>
            </a:r>
            <a:r>
              <a:rPr lang="sq-AL" sz="2200" i="1" dirty="0" smtClean="0"/>
              <a:t> strukturë</a:t>
            </a:r>
            <a:r>
              <a:rPr lang="en-US" sz="2200" i="1" dirty="0" smtClean="0"/>
              <a:t>s</a:t>
            </a:r>
            <a:r>
              <a:rPr lang="sq-AL" sz="2200" i="1" dirty="0" smtClean="0"/>
              <a:t>, qëllime</a:t>
            </a:r>
            <a:r>
              <a:rPr lang="en-US" sz="2200" i="1" dirty="0" err="1" smtClean="0"/>
              <a:t>ve</a:t>
            </a:r>
            <a:r>
              <a:rPr lang="sq-AL" sz="2200" i="1" dirty="0" smtClean="0"/>
              <a:t> dhe objektiva</a:t>
            </a:r>
            <a:r>
              <a:rPr lang="en-US" sz="2200" i="1" dirty="0" err="1" smtClean="0"/>
              <a:t>ve</a:t>
            </a:r>
            <a:r>
              <a:rPr lang="sq-AL" sz="2200" i="1" dirty="0" smtClean="0"/>
              <a:t> </a:t>
            </a:r>
            <a:r>
              <a:rPr lang="en-US" sz="2200" i="1" dirty="0" err="1" smtClean="0"/>
              <a:t>të</a:t>
            </a:r>
            <a:r>
              <a:rPr lang="sq-AL" sz="2200" i="1" dirty="0" smtClean="0"/>
              <a:t> këtij kursi</a:t>
            </a:r>
          </a:p>
          <a:p>
            <a:pPr marL="342900" indent="-342900" algn="just">
              <a:lnSpc>
                <a:spcPct val="80000"/>
              </a:lnSpc>
              <a:buFont typeface="Wingdings" pitchFamily="2" charset="2"/>
              <a:buChar char="ü"/>
            </a:pPr>
            <a:endParaRPr lang="en-GB" sz="2200" i="1" dirty="0" smtClean="0"/>
          </a:p>
          <a:p>
            <a:pPr marL="342900" indent="-342900" algn="just">
              <a:lnSpc>
                <a:spcPct val="80000"/>
              </a:lnSpc>
              <a:buFont typeface="Wingdings" pitchFamily="2" charset="2"/>
              <a:buChar char="ü"/>
            </a:pPr>
            <a:r>
              <a:rPr lang="sq-AL" sz="2200" i="1" dirty="0" smtClean="0"/>
              <a:t>Ndarja e shqetësimeve ose rezultateve të pritura të kursit</a:t>
            </a:r>
          </a:p>
          <a:p>
            <a:pPr marL="342900" indent="-342900" algn="just">
              <a:lnSpc>
                <a:spcPct val="80000"/>
              </a:lnSpc>
              <a:buFont typeface="Wingdings" pitchFamily="2" charset="2"/>
              <a:buChar char="ü"/>
            </a:pPr>
            <a:endParaRPr lang="en-GB" sz="2200" i="1" dirty="0" smtClean="0"/>
          </a:p>
          <a:p>
            <a:pPr marL="342900" indent="-342900" algn="just">
              <a:lnSpc>
                <a:spcPct val="80000"/>
              </a:lnSpc>
              <a:buFont typeface="Wingdings" pitchFamily="2" charset="2"/>
              <a:buChar char="ü"/>
            </a:pPr>
            <a:r>
              <a:rPr lang="sq-AL" sz="2200" i="1" dirty="0" smtClean="0"/>
              <a:t>Diskutimi mbi konceptet themelore që do të trajtohen gjatë kursit </a:t>
            </a:r>
            <a:r>
              <a:rPr lang="sq-AL" sz="2200" i="1" dirty="0" smtClean="0"/>
              <a:t> </a:t>
            </a:r>
            <a:endParaRPr lang="sq-AL" sz="2200" i="1" dirty="0"/>
          </a:p>
          <a:p>
            <a:pPr algn="just">
              <a:lnSpc>
                <a:spcPct val="80000"/>
              </a:lnSpc>
            </a:pPr>
            <a:endParaRPr lang="en-GB" sz="2200" i="1" dirty="0"/>
          </a:p>
        </p:txBody>
      </p:sp>
    </p:spTree>
    <p:extLst>
      <p:ext uri="{BB962C8B-B14F-4D97-AF65-F5344CB8AC3E}">
        <p14:creationId xmlns:p14="http://schemas.microsoft.com/office/powerpoint/2010/main" xmlns="" val="124746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ea typeface="ＭＳ Ｐゴシック" pitchFamily="34" charset="-128"/>
              </a:rPr>
              <a:t>Objektivat e seancës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211015" y="1463117"/>
            <a:ext cx="4138917" cy="4425827"/>
          </a:xfrm>
          <a:prstGeom prst="rect">
            <a:avLst/>
          </a:prstGeom>
        </p:spPr>
        <p:txBody>
          <a:bodyPr wrap="square">
            <a:spAutoFit/>
          </a:bodyPr>
          <a:lstStyle/>
          <a:p>
            <a:pPr marL="342900" indent="-342900" algn="just">
              <a:lnSpc>
                <a:spcPct val="80000"/>
              </a:lnSpc>
              <a:buFont typeface="Wingdings" pitchFamily="2" charset="2"/>
              <a:buChar char="ü"/>
            </a:pPr>
            <a:r>
              <a:rPr lang="sq-AL" sz="2200" i="1" dirty="0" err="1" smtClean="0"/>
              <a:t>Kupt</a:t>
            </a:r>
            <a:r>
              <a:rPr lang="en-US" sz="2200" i="1" dirty="0" err="1" smtClean="0"/>
              <a:t>imi</a:t>
            </a:r>
            <a:r>
              <a:rPr lang="en-US" sz="2200" i="1" dirty="0" smtClean="0"/>
              <a:t> </a:t>
            </a:r>
            <a:r>
              <a:rPr lang="en-US" sz="2200" i="1" dirty="0" err="1" smtClean="0"/>
              <a:t>i</a:t>
            </a:r>
            <a:r>
              <a:rPr lang="sq-AL" sz="2200" i="1" dirty="0" smtClean="0"/>
              <a:t> fushë</a:t>
            </a:r>
            <a:r>
              <a:rPr lang="en-US" sz="2200" i="1" dirty="0" smtClean="0"/>
              <a:t>s</a:t>
            </a:r>
            <a:r>
              <a:rPr lang="sq-AL" sz="2200" i="1" dirty="0" smtClean="0"/>
              <a:t> </a:t>
            </a:r>
            <a:r>
              <a:rPr lang="sq-AL" sz="2200" i="1" dirty="0"/>
              <a:t>dhe </a:t>
            </a:r>
            <a:r>
              <a:rPr lang="sq-AL" sz="2200" i="1" dirty="0" smtClean="0"/>
              <a:t>punë</a:t>
            </a:r>
            <a:r>
              <a:rPr lang="en-US" sz="2200" i="1" dirty="0" smtClean="0"/>
              <a:t>s</a:t>
            </a:r>
            <a:r>
              <a:rPr lang="sq-AL" sz="2200" i="1" dirty="0" smtClean="0"/>
              <a:t> </a:t>
            </a:r>
            <a:r>
              <a:rPr lang="en-US" sz="2200" i="1" dirty="0" err="1" smtClean="0"/>
              <a:t>së</a:t>
            </a:r>
            <a:r>
              <a:rPr lang="sq-AL" sz="2200" i="1" dirty="0" smtClean="0"/>
              <a:t> </a:t>
            </a:r>
            <a:r>
              <a:rPr lang="sq-AL" sz="2200" i="1" dirty="0"/>
              <a:t>Këshillit të Evropës dhe Zyrës së Programit të Krimit </a:t>
            </a:r>
            <a:r>
              <a:rPr lang="sq-AL" sz="2200" i="1" dirty="0" err="1"/>
              <a:t>Kibernetik</a:t>
            </a:r>
            <a:r>
              <a:rPr lang="sq-AL" sz="2200" i="1" dirty="0"/>
              <a:t> (C-PROC)</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dirty="0" err="1" smtClean="0"/>
              <a:t>Rishik</a:t>
            </a:r>
            <a:r>
              <a:rPr lang="en-US" sz="2200" i="1" dirty="0" err="1" smtClean="0"/>
              <a:t>imi</a:t>
            </a:r>
            <a:r>
              <a:rPr lang="en-US" sz="2200" i="1" dirty="0" smtClean="0"/>
              <a:t> </a:t>
            </a:r>
            <a:r>
              <a:rPr lang="en-US" sz="2200" i="1" dirty="0" err="1" smtClean="0"/>
              <a:t>i</a:t>
            </a:r>
            <a:r>
              <a:rPr lang="sq-AL" sz="2200" i="1" dirty="0" smtClean="0"/>
              <a:t> strukturë</a:t>
            </a:r>
            <a:r>
              <a:rPr lang="en-US" sz="2200" i="1" dirty="0" smtClean="0"/>
              <a:t>s</a:t>
            </a:r>
            <a:r>
              <a:rPr lang="sq-AL" sz="2200" i="1" dirty="0" smtClean="0"/>
              <a:t>, qëllime</a:t>
            </a:r>
            <a:r>
              <a:rPr lang="en-US" sz="2200" i="1" dirty="0" err="1" smtClean="0"/>
              <a:t>ve</a:t>
            </a:r>
            <a:r>
              <a:rPr lang="sq-AL" sz="2200" i="1" dirty="0" smtClean="0"/>
              <a:t> </a:t>
            </a:r>
            <a:r>
              <a:rPr lang="sq-AL" sz="2200" i="1" dirty="0"/>
              <a:t>dhe </a:t>
            </a:r>
            <a:r>
              <a:rPr lang="sq-AL" sz="2200" i="1" dirty="0" smtClean="0"/>
              <a:t>objektiva</a:t>
            </a:r>
            <a:r>
              <a:rPr lang="en-US" sz="2200" i="1" dirty="0" err="1" smtClean="0"/>
              <a:t>ve</a:t>
            </a:r>
            <a:r>
              <a:rPr lang="sq-AL" sz="2200" i="1" dirty="0" smtClean="0"/>
              <a:t> </a:t>
            </a:r>
            <a:r>
              <a:rPr lang="en-US" sz="2200" i="1" dirty="0" err="1" smtClean="0"/>
              <a:t>të</a:t>
            </a:r>
            <a:r>
              <a:rPr lang="sq-AL" sz="2200" i="1" dirty="0" smtClean="0"/>
              <a:t> </a:t>
            </a:r>
            <a:r>
              <a:rPr lang="sq-AL" sz="2200" i="1" dirty="0"/>
              <a:t>këtij kursi</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dirty="0" smtClean="0"/>
              <a:t>Ndarja e shqetësimeve </a:t>
            </a:r>
            <a:r>
              <a:rPr lang="sq-AL" sz="2200" i="1" dirty="0"/>
              <a:t>ose </a:t>
            </a:r>
            <a:r>
              <a:rPr lang="sq-AL" sz="2200" i="1" dirty="0" smtClean="0"/>
              <a:t>rezultateve të </a:t>
            </a:r>
            <a:r>
              <a:rPr lang="sq-AL" sz="2200" i="1" dirty="0"/>
              <a:t>pritura të kursit</a:t>
            </a:r>
          </a:p>
          <a:p>
            <a:pPr marL="342900" indent="-342900" algn="just">
              <a:lnSpc>
                <a:spcPct val="80000"/>
              </a:lnSpc>
              <a:buFont typeface="Wingdings" pitchFamily="2" charset="2"/>
              <a:buChar char="ü"/>
            </a:pPr>
            <a:endParaRPr lang="en-GB" sz="2200" i="1" dirty="0"/>
          </a:p>
          <a:p>
            <a:pPr marL="342900" indent="-342900" algn="just">
              <a:lnSpc>
                <a:spcPct val="80000"/>
              </a:lnSpc>
              <a:buFont typeface="Wingdings" pitchFamily="2" charset="2"/>
              <a:buChar char="ü"/>
            </a:pPr>
            <a:r>
              <a:rPr lang="sq-AL" sz="2200" i="1" dirty="0" smtClean="0"/>
              <a:t>Diskutimi </a:t>
            </a:r>
            <a:r>
              <a:rPr lang="sq-AL" sz="2200" i="1" dirty="0"/>
              <a:t>mbi konceptet themelore që do të trajtohen gjatë kursit </a:t>
            </a:r>
          </a:p>
          <a:p>
            <a:pPr algn="just">
              <a:lnSpc>
                <a:spcPct val="80000"/>
              </a:lnSpc>
            </a:pPr>
            <a:endParaRPr lang="en-GB" sz="2200" i="1" dirty="0"/>
          </a:p>
        </p:txBody>
      </p:sp>
    </p:spTree>
    <p:extLst>
      <p:ext uri="{BB962C8B-B14F-4D97-AF65-F5344CB8AC3E}">
        <p14:creationId xmlns:p14="http://schemas.microsoft.com/office/powerpoint/2010/main" xmlns=""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sq-AL" sz="3200" b="1"/>
              <a:t>Kurs i specializuar gjyqësor për </a:t>
            </a:r>
          </a:p>
          <a:p>
            <a:pPr algn="r" eaLnBrk="1" hangingPunct="1">
              <a:lnSpc>
                <a:spcPct val="80000"/>
              </a:lnSpc>
            </a:pPr>
            <a:r>
              <a:rPr lang="sq-AL" sz="3200" b="1"/>
              <a:t>Bashkëpunimin ndërkombëtar</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xmlns=""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smtClean="0"/>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smtClean="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rPr>
              <a:t>Kurs i specializuar gjyqësor për </a:t>
            </a:r>
          </a:p>
          <a:p>
            <a:pPr algn="r"/>
            <a:r>
              <a:rPr lang="sq-AL" sz="3200" b="1">
                <a:solidFill>
                  <a:schemeClr val="bg1"/>
                </a:solidFill>
              </a:rPr>
              <a:t>Bashkëpunimin ndërkombëtar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q-AL" sz="3200" b="1">
                <a:ea typeface="ＭＳ Ｐゴシック" charset="0"/>
                <a:cs typeface="ＭＳ Ｐゴシック" charset="0"/>
              </a:rPr>
              <a:t>Pjesa e Parë</a:t>
            </a:r>
          </a:p>
          <a:p>
            <a:pPr algn="ctr" eaLnBrk="1" hangingPunct="1">
              <a:lnSpc>
                <a:spcPct val="80000"/>
              </a:lnSpc>
            </a:pPr>
            <a:r>
              <a:rPr lang="sq-AL" sz="3200" b="1">
                <a:ea typeface="ＭＳ Ｐゴシック" charset="0"/>
                <a:cs typeface="ＭＳ Ｐゴシック" charset="0"/>
              </a:rPr>
              <a:t/>
            </a:r>
            <a:br>
              <a:rPr lang="sq-AL" sz="3200" b="1">
                <a:ea typeface="ＭＳ Ｐゴシック" charset="0"/>
                <a:cs typeface="ＭＳ Ｐゴシック" charset="0"/>
              </a:rPr>
            </a:br>
            <a:r>
              <a:rPr lang="sq-AL" sz="3200" b="1">
                <a:ea typeface="ＭＳ Ｐゴシック" charset="0"/>
                <a:cs typeface="ＭＳ Ｐゴシック" charset="0"/>
              </a:rPr>
              <a:t>Zyra e Programit për Krimet Kibernetike (C-PROC) e Këshillit të Evropës</a:t>
            </a:r>
          </a:p>
        </p:txBody>
      </p:sp>
    </p:spTree>
    <p:extLst>
      <p:ext uri="{BB962C8B-B14F-4D97-AF65-F5344CB8AC3E}">
        <p14:creationId xmlns:p14="http://schemas.microsoft.com/office/powerpoint/2010/main" xmlns=""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5</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5</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1064937" y="-27384"/>
            <a:ext cx="8079063"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000" b="1" dirty="0">
                <a:solidFill>
                  <a:schemeClr val="bg1"/>
                </a:solidFill>
                <a:latin typeface="Arial" panose="020B0604020202020204" pitchFamily="34" charset="0"/>
                <a:cs typeface="Arial" panose="020B0604020202020204" pitchFamily="34" charset="0"/>
              </a:rPr>
              <a:t> </a:t>
            </a:r>
            <a:r>
              <a:rPr lang="sq-AL" sz="2800" b="1" dirty="0">
                <a:solidFill>
                  <a:schemeClr val="bg1"/>
                </a:solidFill>
                <a:latin typeface="Arial" panose="020B0604020202020204" pitchFamily="34" charset="0"/>
                <a:cs typeface="Arial" panose="020B0604020202020204" pitchFamily="34" charset="0"/>
              </a:rPr>
              <a:t>Krimi </a:t>
            </a:r>
            <a:r>
              <a:rPr lang="sq-AL" sz="2800" b="1" dirty="0" err="1">
                <a:solidFill>
                  <a:schemeClr val="bg1"/>
                </a:solidFill>
                <a:latin typeface="Arial" panose="020B0604020202020204" pitchFamily="34" charset="0"/>
                <a:cs typeface="Arial" panose="020B0604020202020204" pitchFamily="34" charset="0"/>
              </a:rPr>
              <a:t>kibernetik</a:t>
            </a:r>
            <a:r>
              <a:rPr lang="sq-AL" sz="2800" b="1" dirty="0">
                <a:solidFill>
                  <a:schemeClr val="bg1"/>
                </a:solidFill>
                <a:latin typeface="Arial" panose="020B0604020202020204" pitchFamily="34" charset="0"/>
                <a:cs typeface="Arial" panose="020B0604020202020204" pitchFamily="34" charset="0"/>
              </a:rPr>
              <a:t> si çështje e drejtësia penale </a:t>
            </a:r>
            <a:r>
              <a:rPr lang="sq-AL" sz="2800" b="1" dirty="0" smtClean="0">
                <a:solidFill>
                  <a:schemeClr val="bg1"/>
                </a:solidFill>
                <a:latin typeface="Arial" panose="020B0604020202020204" pitchFamily="34" charset="0"/>
                <a:cs typeface="Arial" panose="020B0604020202020204" pitchFamily="34" charset="0"/>
              </a:rPr>
              <a:t> </a:t>
            </a:r>
            <a:endParaRPr lang="sq-AL" sz="2800" b="1" dirty="0">
              <a:solidFill>
                <a:schemeClr val="bg1"/>
              </a:solidFill>
              <a:latin typeface="Arial" panose="020B0604020202020204" pitchFamily="34" charset="0"/>
              <a:cs typeface="Arial" panose="020B0604020202020204" pitchFamily="34" charset="0"/>
            </a:endParaRPr>
          </a:p>
          <a:p>
            <a:pPr algn="r"/>
            <a:r>
              <a:rPr lang="sq-AL" sz="2800" b="1" dirty="0">
                <a:solidFill>
                  <a:schemeClr val="bg1"/>
                </a:solidFill>
                <a:latin typeface="Arial" panose="020B0604020202020204" pitchFamily="34" charset="0"/>
                <a:cs typeface="Arial" panose="020B0604020202020204" pitchFamily="34" charset="0"/>
              </a:rPr>
              <a:t>Sfidat kryesore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Content Placeholder 2">
            <a:extLst>
              <a:ext uri="{FF2B5EF4-FFF2-40B4-BE49-F238E27FC236}">
                <a16:creationId xmlns:a16="http://schemas.microsoft.com/office/drawing/2014/main" xmlns="" id="{AAA86FD6-2D9F-462F-A3CA-0DF322E36466}"/>
              </a:ext>
            </a:extLst>
          </p:cNvPr>
          <p:cNvSpPr txBox="1">
            <a:spLocks/>
          </p:cNvSpPr>
          <p:nvPr/>
        </p:nvSpPr>
        <p:spPr>
          <a:xfrm>
            <a:off x="532469" y="1099426"/>
            <a:ext cx="8352928" cy="5184576"/>
          </a:xfrm>
          <a:prstGeom prst="rect">
            <a:avLst/>
          </a:prstGeom>
        </p:spPr>
        <p:txBody>
          <a:bodyPr>
            <a:normAutofit fontScale="475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q-AL" b="1" dirty="0">
                <a:latin typeface="Arial" panose="020B0604020202020204" pitchFamily="34" charset="0"/>
                <a:cs typeface="Arial" panose="020B0604020202020204" pitchFamily="34" charset="0"/>
              </a:rPr>
              <a:t>Mungesa e kuptimit të përbashkët </a:t>
            </a:r>
            <a:r>
              <a:rPr lang="sq-AL" dirty="0">
                <a:latin typeface="Arial" panose="020B0604020202020204" pitchFamily="34" charset="0"/>
                <a:cs typeface="Arial" panose="020B0604020202020204" pitchFamily="34" charset="0"/>
              </a:rPr>
              <a:t>për krimin </a:t>
            </a:r>
            <a:r>
              <a:rPr lang="sq-AL" dirty="0" err="1">
                <a:latin typeface="Arial" panose="020B0604020202020204" pitchFamily="34" charset="0"/>
                <a:cs typeface="Arial" panose="020B0604020202020204" pitchFamily="34" charset="0"/>
              </a:rPr>
              <a:t>kibernetik</a:t>
            </a:r>
            <a:r>
              <a:rPr lang="sq-AL" dirty="0">
                <a:latin typeface="Arial" panose="020B0604020202020204" pitchFamily="34" charset="0"/>
                <a:cs typeface="Arial" panose="020B0604020202020204" pitchFamily="34" charset="0"/>
              </a:rPr>
              <a:t> në mesin e autoriteteve të </a:t>
            </a:r>
            <a:r>
              <a:rPr lang="sq-AL" dirty="0" smtClean="0">
                <a:latin typeface="Arial" panose="020B0604020202020204" pitchFamily="34" charset="0"/>
                <a:cs typeface="Arial" panose="020B0604020202020204" pitchFamily="34" charset="0"/>
              </a:rPr>
              <a:t>drejtësisë </a:t>
            </a:r>
            <a:r>
              <a:rPr lang="sq-AL" dirty="0">
                <a:latin typeface="Arial" panose="020B0604020202020204" pitchFamily="34" charset="0"/>
                <a:cs typeface="Arial" panose="020B0604020202020204" pitchFamily="34" charset="0"/>
              </a:rPr>
              <a:t>penale</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ea typeface="Verdana" panose="020B0604030504040204" pitchFamily="34" charset="0"/>
                <a:cs typeface="Arial" panose="020B0604020202020204" pitchFamily="34" charset="0"/>
              </a:rPr>
              <a:t>Legjislacioni për krimin </a:t>
            </a:r>
            <a:r>
              <a:rPr lang="sq-AL" b="1" dirty="0" err="1">
                <a:latin typeface="Arial" panose="020B0604020202020204" pitchFamily="34" charset="0"/>
                <a:ea typeface="Verdana" panose="020B0604030504040204" pitchFamily="34" charset="0"/>
                <a:cs typeface="Arial" panose="020B0604020202020204" pitchFamily="34" charset="0"/>
              </a:rPr>
              <a:t>kibernetik</a:t>
            </a:r>
            <a:r>
              <a:rPr lang="sq-AL" b="1" dirty="0">
                <a:latin typeface="Arial" panose="020B0604020202020204" pitchFamily="34" charset="0"/>
                <a:ea typeface="Verdana" panose="020B0604030504040204" pitchFamily="34" charset="0"/>
                <a:cs typeface="Arial" panose="020B0604020202020204" pitchFamily="34" charset="0"/>
              </a:rPr>
              <a:t> – Harmonizimi</a:t>
            </a:r>
          </a:p>
          <a:p>
            <a:pPr lvl="1">
              <a:lnSpc>
                <a:spcPct val="120000"/>
              </a:lnSpc>
              <a:defRPr/>
            </a:pPr>
            <a:r>
              <a:rPr lang="sq-AL" sz="2700" dirty="0">
                <a:latin typeface="Arial" panose="020B0604020202020204" pitchFamily="34" charset="0"/>
                <a:ea typeface="Verdana" panose="020B0604030504040204" pitchFamily="34" charset="0"/>
                <a:cs typeface="Arial" panose="020B0604020202020204" pitchFamily="34" charset="0"/>
              </a:rPr>
              <a:t>Përkufizimi i krimeve kibernetike</a:t>
            </a:r>
          </a:p>
          <a:p>
            <a:pPr lvl="1">
              <a:lnSpc>
                <a:spcPct val="120000"/>
              </a:lnSpc>
              <a:defRPr/>
            </a:pPr>
            <a:r>
              <a:rPr lang="sq-AL" sz="2700" dirty="0">
                <a:latin typeface="Arial" panose="020B0604020202020204" pitchFamily="34" charset="0"/>
                <a:ea typeface="Verdana" panose="020B0604030504040204" pitchFamily="34" charset="0"/>
                <a:cs typeface="Arial" panose="020B0604020202020204" pitchFamily="34" charset="0"/>
              </a:rPr>
              <a:t>Ku është kryer krimi? Cili vend ka juridiksion?</a:t>
            </a:r>
          </a:p>
          <a:p>
            <a:pPr lvl="1">
              <a:lnSpc>
                <a:spcPct val="120000"/>
              </a:lnSpc>
              <a:defRPr/>
            </a:pPr>
            <a:r>
              <a:rPr lang="sq-AL" sz="2700" dirty="0">
                <a:latin typeface="Arial" panose="020B0604020202020204" pitchFamily="34" charset="0"/>
                <a:ea typeface="Verdana" panose="020B0604030504040204" pitchFamily="34" charset="0"/>
                <a:cs typeface="Arial" panose="020B0604020202020204" pitchFamily="34" charset="0"/>
              </a:rPr>
              <a:t>Nevoja për të përshtatur standardet globale, Traktatet Ndërkombëtare – Traktati i OKB-së – Statusi?</a:t>
            </a:r>
          </a:p>
          <a:p>
            <a:pPr>
              <a:lnSpc>
                <a:spcPct val="120000"/>
              </a:lnSpc>
              <a:defRPr/>
            </a:pPr>
            <a:endParaRPr lang="en-US" dirty="0">
              <a:latin typeface="Arial" panose="020B0604020202020204" pitchFamily="34" charset="0"/>
              <a:ea typeface="Verdana" panose="020B0604030504040204" pitchFamily="34" charset="0"/>
              <a:cs typeface="Arial" panose="020B0604020202020204" pitchFamily="34" charset="0"/>
            </a:endParaRPr>
          </a:p>
          <a:p>
            <a:pPr>
              <a:lnSpc>
                <a:spcPct val="120000"/>
              </a:lnSpc>
              <a:defRPr/>
            </a:pPr>
            <a:r>
              <a:rPr lang="sq-AL" dirty="0">
                <a:latin typeface="Arial" panose="020B0604020202020204" pitchFamily="34" charset="0"/>
                <a:cs typeface="Arial" panose="020B0604020202020204" pitchFamily="34" charset="0"/>
              </a:rPr>
              <a:t>Përballja me </a:t>
            </a:r>
            <a:r>
              <a:rPr lang="sq-AL" b="1" dirty="0">
                <a:latin typeface="Arial" panose="020B0604020202020204" pitchFamily="34" charset="0"/>
                <a:cs typeface="Arial" panose="020B0604020202020204" pitchFamily="34" charset="0"/>
              </a:rPr>
              <a:t>paradigmat e reja teknologjike</a:t>
            </a:r>
          </a:p>
          <a:p>
            <a:pPr lvl="1">
              <a:lnSpc>
                <a:spcPct val="120000"/>
              </a:lnSpc>
              <a:defRPr/>
            </a:pPr>
            <a:r>
              <a:rPr lang="sq-AL" sz="2700" dirty="0">
                <a:latin typeface="Arial" panose="020B0604020202020204" pitchFamily="34" charset="0"/>
                <a:cs typeface="Arial" panose="020B0604020202020204" pitchFamily="34" charset="0"/>
              </a:rPr>
              <a:t>Proceset kompjuterike në re (</a:t>
            </a:r>
            <a:r>
              <a:rPr lang="sq-AL" sz="2700" dirty="0" err="1">
                <a:latin typeface="Arial" panose="020B0604020202020204" pitchFamily="34" charset="0"/>
                <a:cs typeface="Arial" panose="020B0604020202020204" pitchFamily="34" charset="0"/>
              </a:rPr>
              <a:t>cloud</a:t>
            </a:r>
            <a:r>
              <a:rPr lang="sq-AL" sz="2700" dirty="0">
                <a:latin typeface="Arial" panose="020B0604020202020204" pitchFamily="34" charset="0"/>
                <a:cs typeface="Arial" panose="020B0604020202020204" pitchFamily="34" charset="0"/>
              </a:rPr>
              <a:t>) – “Provat në </a:t>
            </a:r>
            <a:r>
              <a:rPr lang="sq-AL" sz="2700" dirty="0" err="1">
                <a:latin typeface="Arial" panose="020B0604020202020204" pitchFamily="34" charset="0"/>
                <a:cs typeface="Arial" panose="020B0604020202020204" pitchFamily="34" charset="0"/>
              </a:rPr>
              <a:t>Cloud</a:t>
            </a:r>
            <a:r>
              <a:rPr lang="sq-AL" sz="2700" dirty="0">
                <a:latin typeface="Arial" panose="020B0604020202020204" pitchFamily="34" charset="0"/>
                <a:cs typeface="Arial" panose="020B0604020202020204" pitchFamily="34" charset="0"/>
              </a:rPr>
              <a:t>”</a:t>
            </a:r>
          </a:p>
          <a:p>
            <a:pPr lvl="1">
              <a:lnSpc>
                <a:spcPct val="120000"/>
              </a:lnSpc>
              <a:defRPr/>
            </a:pPr>
            <a:r>
              <a:rPr lang="sq-AL" sz="2700" dirty="0" err="1">
                <a:latin typeface="Arial" panose="020B0604020202020204" pitchFamily="34" charset="0"/>
                <a:cs typeface="Arial" panose="020B0604020202020204" pitchFamily="34" charset="0"/>
              </a:rPr>
              <a:t>Darknet</a:t>
            </a:r>
            <a:r>
              <a:rPr lang="sq-AL" sz="2700" dirty="0">
                <a:latin typeface="Arial" panose="020B0604020202020204" pitchFamily="34" charset="0"/>
                <a:cs typeface="Arial" panose="020B0604020202020204" pitchFamily="34" charset="0"/>
              </a:rPr>
              <a:t> dhe valutat virtuale</a:t>
            </a:r>
          </a:p>
          <a:p>
            <a:pPr lvl="1">
              <a:lnSpc>
                <a:spcPct val="120000"/>
              </a:lnSpc>
              <a:defRPr/>
            </a:pPr>
            <a:r>
              <a:rPr lang="sq-AL" sz="2700" dirty="0">
                <a:latin typeface="Arial" panose="020B0604020202020204" pitchFamily="34" charset="0"/>
                <a:cs typeface="Arial" panose="020B0604020202020204" pitchFamily="34" charset="0"/>
              </a:rPr>
              <a:t>Interneti i gjërave</a:t>
            </a:r>
          </a:p>
          <a:p>
            <a:pPr>
              <a:lnSpc>
                <a:spcPct val="120000"/>
              </a:lnSpc>
              <a:defRPr/>
            </a:pPr>
            <a:endParaRPr lang="en-US" b="1"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cs typeface="Arial" panose="020B0604020202020204" pitchFamily="34" charset="0"/>
              </a:rPr>
              <a:t>Dimensioni i fenomenit </a:t>
            </a:r>
            <a:r>
              <a:rPr lang="sq-AL" dirty="0">
                <a:latin typeface="Arial" panose="020B0604020202020204" pitchFamily="34" charset="0"/>
                <a:cs typeface="Arial" panose="020B0604020202020204" pitchFamily="34" charset="0"/>
              </a:rPr>
              <a:t>që nuk është i matshëm për shkak të mos </a:t>
            </a:r>
            <a:r>
              <a:rPr lang="sq-AL" dirty="0" err="1">
                <a:latin typeface="Arial" panose="020B0604020202020204" pitchFamily="34" charset="0"/>
                <a:cs typeface="Arial" panose="020B0604020202020204" pitchFamily="34" charset="0"/>
              </a:rPr>
              <a:t>disponueshmërisë</a:t>
            </a:r>
            <a:r>
              <a:rPr lang="sq-AL" dirty="0">
                <a:latin typeface="Arial" panose="020B0604020202020204" pitchFamily="34" charset="0"/>
                <a:cs typeface="Arial" panose="020B0604020202020204" pitchFamily="34" charset="0"/>
              </a:rPr>
              <a:t> së statistikave të besueshme</a:t>
            </a:r>
          </a:p>
          <a:p>
            <a:pPr lvl="1">
              <a:lnSpc>
                <a:spcPct val="120000"/>
              </a:lnSpc>
              <a:defRPr/>
            </a:pPr>
            <a:r>
              <a:rPr lang="sq-AL" dirty="0">
                <a:latin typeface="Arial" panose="020B0604020202020204" pitchFamily="34" charset="0"/>
                <a:cs typeface="Arial" panose="020B0604020202020204" pitchFamily="34" charset="0"/>
              </a:rPr>
              <a:t>Rastet e Raportuara, Hetuara, Ndjekura, Gjykuara</a:t>
            </a:r>
          </a:p>
          <a:p>
            <a:pPr lvl="1">
              <a:lnSpc>
                <a:spcPct val="120000"/>
              </a:lnSpc>
              <a:defRPr/>
            </a:pPr>
            <a:r>
              <a:rPr lang="sq-AL" dirty="0">
                <a:latin typeface="Arial" panose="020B0604020202020204" pitchFamily="34" charset="0"/>
                <a:cs typeface="Arial" panose="020B0604020202020204" pitchFamily="34" charset="0"/>
              </a:rPr>
              <a:t>Numri dhe llojet e provave elektronike të nxjerra, pajisjet e analizuara</a:t>
            </a:r>
          </a:p>
        </p:txBody>
      </p:sp>
      <p:sp>
        <p:nvSpPr>
          <p:cNvPr id="5" name="TextBox 4">
            <a:extLst>
              <a:ext uri="{FF2B5EF4-FFF2-40B4-BE49-F238E27FC236}">
                <a16:creationId xmlns:a16="http://schemas.microsoft.com/office/drawing/2014/main" xmlns="" id="{C0EF1910-49B1-4CAB-9FBD-479E45A28C10}"/>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370540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6</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6</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000" b="1" dirty="0">
                <a:solidFill>
                  <a:schemeClr val="bg1"/>
                </a:solidFill>
                <a:latin typeface="Arial" panose="020B0604020202020204" pitchFamily="34" charset="0"/>
                <a:cs typeface="Arial" panose="020B0604020202020204" pitchFamily="34" charset="0"/>
              </a:rPr>
              <a:t> </a:t>
            </a:r>
            <a:r>
              <a:rPr lang="sq-AL" sz="2400" b="1" dirty="0">
                <a:solidFill>
                  <a:schemeClr val="bg1"/>
                </a:solidFill>
                <a:latin typeface="Arial" panose="020B0604020202020204" pitchFamily="34" charset="0"/>
                <a:cs typeface="Arial" panose="020B0604020202020204" pitchFamily="34" charset="0"/>
              </a:rPr>
              <a:t>Krimi </a:t>
            </a:r>
            <a:r>
              <a:rPr lang="sq-AL" sz="2400" b="1" dirty="0" err="1">
                <a:solidFill>
                  <a:schemeClr val="bg1"/>
                </a:solidFill>
                <a:latin typeface="Arial" panose="020B0604020202020204" pitchFamily="34" charset="0"/>
                <a:cs typeface="Arial" panose="020B0604020202020204" pitchFamily="34" charset="0"/>
              </a:rPr>
              <a:t>kibernetik</a:t>
            </a:r>
            <a:r>
              <a:rPr lang="sq-AL" sz="2400" b="1" dirty="0">
                <a:solidFill>
                  <a:schemeClr val="bg1"/>
                </a:solidFill>
                <a:latin typeface="Arial" panose="020B0604020202020204" pitchFamily="34" charset="0"/>
                <a:cs typeface="Arial" panose="020B0604020202020204" pitchFamily="34" charset="0"/>
              </a:rPr>
              <a:t> si çështje e drejtësia penale – </a:t>
            </a:r>
          </a:p>
          <a:p>
            <a:pPr algn="r"/>
            <a:r>
              <a:rPr lang="sq-AL" sz="2400" b="1" dirty="0">
                <a:solidFill>
                  <a:schemeClr val="bg1"/>
                </a:solidFill>
                <a:latin typeface="Arial" panose="020B0604020202020204" pitchFamily="34" charset="0"/>
                <a:cs typeface="Arial" panose="020B0604020202020204" pitchFamily="34" charset="0"/>
              </a:rPr>
              <a:t>Sfidat kryesore</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xmlns="" id="{CF5246E5-C2E1-45A7-A318-037541CE9643}"/>
              </a:ext>
            </a:extLst>
          </p:cNvPr>
          <p:cNvSpPr txBox="1">
            <a:spLocks/>
          </p:cNvSpPr>
          <p:nvPr/>
        </p:nvSpPr>
        <p:spPr>
          <a:xfrm>
            <a:off x="395536" y="1484784"/>
            <a:ext cx="8363272" cy="4824536"/>
          </a:xfrm>
          <a:prstGeom prst="rect">
            <a:avLst/>
          </a:prstGeom>
        </p:spPr>
        <p:txBody>
          <a:bodyPr>
            <a:normAutofit fontScale="55000" lnSpcReduction="20000"/>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20000"/>
              </a:lnSpc>
              <a:defRPr/>
            </a:pPr>
            <a:r>
              <a:rPr lang="sq-AL" dirty="0">
                <a:latin typeface="Arial" panose="020B0604020202020204" pitchFamily="34" charset="0"/>
                <a:cs typeface="Arial" panose="020B0604020202020204" pitchFamily="34" charset="0"/>
              </a:rPr>
              <a:t>Njësitë e hetimit të krimit </a:t>
            </a:r>
            <a:r>
              <a:rPr lang="sq-AL" dirty="0" err="1">
                <a:latin typeface="Arial" panose="020B0604020202020204" pitchFamily="34" charset="0"/>
                <a:cs typeface="Arial" panose="020B0604020202020204" pitchFamily="34" charset="0"/>
              </a:rPr>
              <a:t>kibernetik</a:t>
            </a:r>
            <a:r>
              <a:rPr lang="sq-AL" dirty="0">
                <a:latin typeface="Arial" panose="020B0604020202020204" pitchFamily="34" charset="0"/>
                <a:cs typeface="Arial" panose="020B0604020202020204" pitchFamily="34" charset="0"/>
              </a:rPr>
              <a:t> zakonisht janë me pak personel dhe </a:t>
            </a:r>
            <a:r>
              <a:rPr lang="sq-AL" b="1" dirty="0">
                <a:latin typeface="Arial" panose="020B0604020202020204" pitchFamily="34" charset="0"/>
                <a:cs typeface="Arial" panose="020B0604020202020204" pitchFamily="34" charset="0"/>
              </a:rPr>
              <a:t>nuk janë të trajnuar / aftësuar si duhet</a:t>
            </a:r>
          </a:p>
          <a:p>
            <a:pPr lvl="1">
              <a:lnSpc>
                <a:spcPct val="120000"/>
              </a:lnSpc>
              <a:defRPr/>
            </a:pPr>
            <a:r>
              <a:rPr lang="sq-AL" dirty="0">
                <a:latin typeface="Arial" panose="020B0604020202020204" pitchFamily="34" charset="0"/>
                <a:cs typeface="Arial" panose="020B0604020202020204" pitchFamily="34" charset="0"/>
              </a:rPr>
              <a:t>Përdorimi i VPN / </a:t>
            </a:r>
            <a:r>
              <a:rPr lang="sq-AL" dirty="0" err="1">
                <a:latin typeface="Arial" panose="020B0604020202020204" pitchFamily="34" charset="0"/>
                <a:cs typeface="Arial" panose="020B0604020202020204" pitchFamily="34" charset="0"/>
              </a:rPr>
              <a:t>Tunneling</a:t>
            </a:r>
            <a:r>
              <a:rPr lang="sq-AL" dirty="0">
                <a:latin typeface="Arial" panose="020B0604020202020204" pitchFamily="34" charset="0"/>
                <a:cs typeface="Arial" panose="020B0604020202020204" pitchFamily="34" charset="0"/>
              </a:rPr>
              <a:t> dhe Proxy/ Përdorimi i </a:t>
            </a:r>
            <a:r>
              <a:rPr lang="sq-AL" dirty="0" err="1">
                <a:latin typeface="Arial" panose="020B0604020202020204" pitchFamily="34" charset="0"/>
                <a:cs typeface="Arial" panose="020B0604020202020204" pitchFamily="34" charset="0"/>
              </a:rPr>
              <a:t>darknet</a:t>
            </a:r>
            <a:r>
              <a:rPr lang="sq-AL" dirty="0">
                <a:latin typeface="Arial" panose="020B0604020202020204" pitchFamily="34" charset="0"/>
                <a:cs typeface="Arial" panose="020B0604020202020204" pitchFamily="34" charset="0"/>
              </a:rPr>
              <a:t> dhe valutave virtuale</a:t>
            </a:r>
          </a:p>
          <a:p>
            <a:pPr lvl="1">
              <a:lnSpc>
                <a:spcPct val="120000"/>
              </a:lnSpc>
              <a:defRPr/>
            </a:pPr>
            <a:r>
              <a:rPr lang="sq-AL" dirty="0">
                <a:latin typeface="Arial" panose="020B0604020202020204" pitchFamily="34" charset="0"/>
                <a:cs typeface="Arial" panose="020B0604020202020204" pitchFamily="34" charset="0"/>
              </a:rPr>
              <a:t>Kuptimi i Modus </a:t>
            </a:r>
            <a:r>
              <a:rPr lang="sq-AL" dirty="0" err="1">
                <a:latin typeface="Arial" panose="020B0604020202020204" pitchFamily="34" charset="0"/>
                <a:cs typeface="Arial" panose="020B0604020202020204" pitchFamily="34" charset="0"/>
              </a:rPr>
              <a:t>Operandi</a:t>
            </a:r>
            <a:r>
              <a:rPr lang="sq-AL" dirty="0">
                <a:latin typeface="Arial" panose="020B0604020202020204" pitchFamily="34" charset="0"/>
                <a:cs typeface="Arial" panose="020B0604020202020204" pitchFamily="34" charset="0"/>
              </a:rPr>
              <a:t> / Provave për tu mbledhur</a:t>
            </a:r>
          </a:p>
          <a:p>
            <a:pPr lvl="1">
              <a:lnSpc>
                <a:spcPct val="120000"/>
              </a:lnSpc>
              <a:defRPr/>
            </a:pPr>
            <a:r>
              <a:rPr lang="sq-AL" dirty="0">
                <a:latin typeface="Arial" panose="020B0604020202020204" pitchFamily="34" charset="0"/>
                <a:cs typeface="Arial" panose="020B0604020202020204" pitchFamily="34" charset="0"/>
              </a:rPr>
              <a:t>Hetimi i formave të mundshme të Krimit të Organizuar kundrejt një krimineli të vetëm</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cs typeface="Arial" panose="020B0604020202020204" pitchFamily="34" charset="0"/>
              </a:rPr>
              <a:t>Aftësitë e kufizuara teknike</a:t>
            </a:r>
            <a:r>
              <a:rPr lang="sq-AL" dirty="0">
                <a:latin typeface="Arial" panose="020B0604020202020204" pitchFamily="34" charset="0"/>
                <a:cs typeface="Arial" panose="020B0604020202020204" pitchFamily="34" charset="0"/>
              </a:rPr>
              <a:t> për të mbështetur një hetim të suksesshëm</a:t>
            </a:r>
          </a:p>
          <a:p>
            <a:pPr lvl="1">
              <a:lnSpc>
                <a:spcPct val="120000"/>
              </a:lnSpc>
              <a:defRPr/>
            </a:pPr>
            <a:r>
              <a:rPr lang="sq-AL" dirty="0">
                <a:latin typeface="Arial" panose="020B0604020202020204" pitchFamily="34" charset="0"/>
                <a:cs typeface="Arial" panose="020B0604020202020204" pitchFamily="34" charset="0"/>
              </a:rPr>
              <a:t>Të dhënat/ laboratorët e </a:t>
            </a:r>
            <a:r>
              <a:rPr lang="sq-AL" dirty="0" err="1">
                <a:latin typeface="Arial" panose="020B0604020202020204" pitchFamily="34" charset="0"/>
                <a:cs typeface="Arial" panose="020B0604020202020204" pitchFamily="34" charset="0"/>
              </a:rPr>
              <a:t>forenzikës</a:t>
            </a:r>
            <a:r>
              <a:rPr lang="sq-AL" dirty="0">
                <a:latin typeface="Arial" panose="020B0604020202020204" pitchFamily="34" charset="0"/>
                <a:cs typeface="Arial" panose="020B0604020202020204" pitchFamily="34" charset="0"/>
              </a:rPr>
              <a:t> së pajisjeve mobile të vjetruar</a:t>
            </a:r>
          </a:p>
          <a:p>
            <a:pPr lvl="1">
              <a:lnSpc>
                <a:spcPct val="120000"/>
              </a:lnSpc>
              <a:defRPr/>
            </a:pPr>
            <a:r>
              <a:rPr lang="sq-AL" dirty="0" err="1">
                <a:latin typeface="Arial" panose="020B0604020202020204" pitchFamily="34" charset="0"/>
                <a:cs typeface="Arial" panose="020B0604020202020204" pitchFamily="34" charset="0"/>
              </a:rPr>
              <a:t>Forenzika</a:t>
            </a:r>
            <a:r>
              <a:rPr lang="sq-AL" dirty="0">
                <a:latin typeface="Arial" panose="020B0604020202020204" pitchFamily="34" charset="0"/>
                <a:cs typeface="Arial" panose="020B0604020202020204" pitchFamily="34" charset="0"/>
              </a:rPr>
              <a:t> e </a:t>
            </a:r>
            <a:r>
              <a:rPr lang="sq-AL" dirty="0" err="1">
                <a:latin typeface="Arial" panose="020B0604020202020204" pitchFamily="34" charset="0"/>
                <a:cs typeface="Arial" panose="020B0604020202020204" pitchFamily="34" charset="0"/>
              </a:rPr>
              <a:t>malware</a:t>
            </a:r>
            <a:r>
              <a:rPr lang="sq-AL" dirty="0">
                <a:latin typeface="Arial" panose="020B0604020202020204" pitchFamily="34" charset="0"/>
                <a:cs typeface="Arial" panose="020B0604020202020204" pitchFamily="34" charset="0"/>
              </a:rPr>
              <a:t> dhe aftësitë për inxhinieri </a:t>
            </a:r>
            <a:r>
              <a:rPr lang="sq-AL" dirty="0" err="1">
                <a:latin typeface="Arial" panose="020B0604020202020204" pitchFamily="34" charset="0"/>
                <a:cs typeface="Arial" panose="020B0604020202020204" pitchFamily="34" charset="0"/>
              </a:rPr>
              <a:t>reversibile</a:t>
            </a:r>
            <a:endParaRPr lang="sq-AL" dirty="0">
              <a:latin typeface="Arial" panose="020B0604020202020204" pitchFamily="34" charset="0"/>
              <a:cs typeface="Arial" panose="020B0604020202020204" pitchFamily="34" charset="0"/>
            </a:endParaRPr>
          </a:p>
          <a:p>
            <a:pPr lvl="1">
              <a:lnSpc>
                <a:spcPct val="120000"/>
              </a:lnSpc>
              <a:defRPr/>
            </a:pPr>
            <a:r>
              <a:rPr lang="sq-AL" dirty="0" smtClean="0">
                <a:latin typeface="Arial" panose="020B0604020202020204" pitchFamily="34" charset="0"/>
                <a:cs typeface="Arial" panose="020B0604020202020204" pitchFamily="34" charset="0"/>
              </a:rPr>
              <a:t>Bashkëpunimi </a:t>
            </a:r>
            <a:r>
              <a:rPr lang="sq-AL" dirty="0">
                <a:latin typeface="Arial" panose="020B0604020202020204" pitchFamily="34" charset="0"/>
                <a:cs typeface="Arial" panose="020B0604020202020204" pitchFamily="34" charset="0"/>
              </a:rPr>
              <a:t>me ofruesit e shërbimeve lokale të telekomunikimit</a:t>
            </a:r>
          </a:p>
          <a:p>
            <a:pPr>
              <a:lnSpc>
                <a:spcPct val="120000"/>
              </a:lnSpc>
              <a:defRPr/>
            </a:pPr>
            <a:endParaRPr lang="en-US" dirty="0">
              <a:latin typeface="Arial" panose="020B0604020202020204" pitchFamily="34" charset="0"/>
              <a:cs typeface="Arial" panose="020B0604020202020204" pitchFamily="34" charset="0"/>
            </a:endParaRPr>
          </a:p>
          <a:p>
            <a:pPr>
              <a:lnSpc>
                <a:spcPct val="120000"/>
              </a:lnSpc>
              <a:defRPr/>
            </a:pPr>
            <a:r>
              <a:rPr lang="sq-AL" b="1" dirty="0">
                <a:latin typeface="Arial" panose="020B0604020202020204" pitchFamily="34" charset="0"/>
                <a:cs typeface="Arial" panose="020B0604020202020204" pitchFamily="34" charset="0"/>
              </a:rPr>
              <a:t>Bashkëpunimi ndërkombëtar </a:t>
            </a:r>
          </a:p>
          <a:p>
            <a:pPr lvl="1">
              <a:lnSpc>
                <a:spcPct val="120000"/>
              </a:lnSpc>
              <a:defRPr/>
            </a:pPr>
            <a:r>
              <a:rPr lang="sq-AL" dirty="0">
                <a:latin typeface="Arial" panose="020B0604020202020204" pitchFamily="34" charset="0"/>
                <a:cs typeface="Arial" panose="020B0604020202020204" pitchFamily="34" charset="0"/>
              </a:rPr>
              <a:t>Polici me polici</a:t>
            </a:r>
          </a:p>
          <a:p>
            <a:pPr lvl="1">
              <a:lnSpc>
                <a:spcPct val="120000"/>
              </a:lnSpc>
              <a:defRPr/>
            </a:pPr>
            <a:r>
              <a:rPr lang="sq-AL" dirty="0" smtClean="0">
                <a:latin typeface="Arial" panose="020B0604020202020204" pitchFamily="34" charset="0"/>
                <a:cs typeface="Arial" panose="020B0604020202020204" pitchFamily="34" charset="0"/>
              </a:rPr>
              <a:t>Bashkëpunimi </a:t>
            </a:r>
            <a:r>
              <a:rPr lang="sq-AL" dirty="0">
                <a:latin typeface="Arial" panose="020B0604020202020204" pitchFamily="34" charset="0"/>
                <a:cs typeface="Arial" panose="020B0604020202020204" pitchFamily="34" charset="0"/>
              </a:rPr>
              <a:t>juridik ndërkombëtar</a:t>
            </a:r>
          </a:p>
          <a:p>
            <a:pPr lvl="1">
              <a:lnSpc>
                <a:spcPct val="120000"/>
              </a:lnSpc>
              <a:defRPr/>
            </a:pPr>
            <a:r>
              <a:rPr lang="sq-AL" dirty="0">
                <a:latin typeface="Arial" panose="020B0604020202020204" pitchFamily="34" charset="0"/>
                <a:cs typeface="Arial" panose="020B0604020202020204" pitchFamily="34" charset="0"/>
              </a:rPr>
              <a:t>Ndërveprimet me ofruesit e mëdhenj të shërbimeve ndërkombëtare (Rrjetet Sociale, etj.)</a:t>
            </a:r>
          </a:p>
          <a:p>
            <a:pPr lvl="1">
              <a:lnSpc>
                <a:spcPct val="120000"/>
              </a:lnSpc>
              <a:defRPr/>
            </a:pPr>
            <a:endParaRPr lang="en-US"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xmlns="" id="{5102A458-CA1A-4B20-8381-FFC894FC070B}"/>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341126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7</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7</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1064938" y="-27384"/>
            <a:ext cx="807906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2400" b="1" dirty="0">
                <a:solidFill>
                  <a:schemeClr val="bg1"/>
                </a:solidFill>
                <a:latin typeface="Arial" panose="020B0604020202020204" pitchFamily="34" charset="0"/>
                <a:cs typeface="Arial" panose="020B0604020202020204" pitchFamily="34" charset="0"/>
              </a:rPr>
              <a:t>Konventa e Këshillit të Evropës për Krimin </a:t>
            </a:r>
            <a:r>
              <a:rPr lang="sq-AL" sz="2400" b="1" dirty="0" err="1">
                <a:solidFill>
                  <a:schemeClr val="bg1"/>
                </a:solidFill>
                <a:latin typeface="Arial" panose="020B0604020202020204" pitchFamily="34" charset="0"/>
                <a:cs typeface="Arial" panose="020B0604020202020204" pitchFamily="34" charset="0"/>
              </a:rPr>
              <a:t>Kibernetik</a:t>
            </a:r>
            <a:endParaRPr lang="sq-AL" sz="2400" b="1" dirty="0">
              <a:solidFill>
                <a:schemeClr val="bg1"/>
              </a:solidFill>
              <a:latin typeface="Arial" panose="020B0604020202020204" pitchFamily="34" charset="0"/>
              <a:cs typeface="Arial" panose="020B0604020202020204" pitchFamily="34" charset="0"/>
            </a:endParaRPr>
          </a:p>
          <a:p>
            <a:pPr algn="r"/>
            <a:r>
              <a:rPr lang="sq-AL" sz="2400" b="1" dirty="0">
                <a:solidFill>
                  <a:schemeClr val="bg1"/>
                </a:solidFill>
                <a:latin typeface="Arial" panose="020B0604020202020204" pitchFamily="34" charset="0"/>
                <a:cs typeface="Arial" panose="020B0604020202020204" pitchFamily="34" charset="0"/>
              </a:rPr>
              <a:t>Konventa e Budapestit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xmlns="" id="{5AC8533C-0FEE-4437-BD19-21B88068C45C}"/>
              </a:ext>
            </a:extLst>
          </p:cNvPr>
          <p:cNvSpPr txBox="1">
            <a:spLocks/>
          </p:cNvSpPr>
          <p:nvPr/>
        </p:nvSpPr>
        <p:spPr>
          <a:xfrm>
            <a:off x="323528" y="1340768"/>
            <a:ext cx="8435280" cy="4968552"/>
          </a:xfrm>
          <a:prstGeom prst="rect">
            <a:avLst/>
          </a:prstGeom>
        </p:spPr>
        <p:txBody>
          <a:bodyPr>
            <a:normAutofit fontScale="9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Hapur për nënshkrim në nëntor 2001 në Budapest</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Ndjekur nga Komiteti i Konventës së Krimit </a:t>
            </a:r>
            <a:r>
              <a:rPr lang="sq-AL" sz="1800" dirty="0" err="1">
                <a:latin typeface="Arial" panose="020B0604020202020204" pitchFamily="34" charset="0"/>
                <a:cs typeface="Arial" panose="020B0604020202020204" pitchFamily="34" charset="0"/>
              </a:rPr>
              <a:t>Kibernetik</a:t>
            </a:r>
            <a:r>
              <a:rPr lang="sq-AL" sz="1800" dirty="0">
                <a:latin typeface="Arial" panose="020B0604020202020204" pitchFamily="34" charset="0"/>
                <a:cs typeface="Arial" panose="020B0604020202020204" pitchFamily="34" charset="0"/>
              </a:rPr>
              <a:t> (T-CY) </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E hapur për aderim nga çdo shtet</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Që nga sot, i vetmi </a:t>
            </a:r>
            <a:r>
              <a:rPr lang="sq-AL" sz="1800" b="1" dirty="0">
                <a:latin typeface="Arial" panose="020B0604020202020204" pitchFamily="34" charset="0"/>
                <a:cs typeface="Arial" panose="020B0604020202020204" pitchFamily="34" charset="0"/>
              </a:rPr>
              <a:t>Traktat ndërkombëtar për krimin </a:t>
            </a:r>
            <a:r>
              <a:rPr lang="sq-AL" sz="1800" b="1" dirty="0" err="1">
                <a:latin typeface="Arial" panose="020B0604020202020204" pitchFamily="34" charset="0"/>
                <a:cs typeface="Arial" panose="020B0604020202020204" pitchFamily="34" charset="0"/>
              </a:rPr>
              <a:t>kibernetik</a:t>
            </a:r>
            <a:r>
              <a:rPr lang="sq-AL" sz="1800" b="1" dirty="0">
                <a:latin typeface="Arial" panose="020B0604020202020204" pitchFamily="34" charset="0"/>
                <a:cs typeface="Arial" panose="020B0604020202020204" pitchFamily="34" charset="0"/>
              </a:rPr>
              <a:t> dhe provat elektronike</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Kjo jep përkufizime të nivelit të lartë, neutrale ndaj teknologjisë, për veprat e krimit </a:t>
            </a:r>
            <a:r>
              <a:rPr lang="sq-AL" sz="1800" dirty="0" err="1">
                <a:latin typeface="Arial" panose="020B0604020202020204" pitchFamily="34" charset="0"/>
                <a:cs typeface="Arial" panose="020B0604020202020204" pitchFamily="34" charset="0"/>
              </a:rPr>
              <a:t>kibernetik</a:t>
            </a:r>
            <a:endParaRPr lang="sq-AL" sz="1800" dirty="0">
              <a:latin typeface="Arial" panose="020B0604020202020204" pitchFamily="34" charset="0"/>
              <a:cs typeface="Arial" panose="020B0604020202020204" pitchFamily="34" charset="0"/>
            </a:endParaRP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Ajo përcakton procedurat standarde për hetimin dhe ndjekjen penale në nivelin kombëtar dhe vendos detyrimet përkatëse për palët e përfshira</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Ajo përcakton dispozitat procedurale për bashkëpunimin ndërkombëtar, polici-polici dhe gjyqësor</a:t>
            </a:r>
          </a:p>
          <a:p>
            <a:pPr>
              <a:lnSpc>
                <a:spcPct val="120000"/>
              </a:lnSpc>
              <a:spcBef>
                <a:spcPts val="600"/>
              </a:spcBef>
              <a:spcAft>
                <a:spcPts val="600"/>
              </a:spcAft>
              <a:defRPr/>
            </a:pPr>
            <a:r>
              <a:rPr lang="sq-AL" sz="1800" dirty="0">
                <a:latin typeface="Arial" panose="020B0604020202020204" pitchFamily="34" charset="0"/>
                <a:cs typeface="Arial" panose="020B0604020202020204" pitchFamily="34" charset="0"/>
              </a:rPr>
              <a:t>Ajo parasheh kushtet dhe masat mbrojtëse për përmbushjen e ligjit</a:t>
            </a:r>
          </a:p>
          <a:p>
            <a:pPr>
              <a:lnSpc>
                <a:spcPct val="120000"/>
              </a:lnSpc>
              <a:spcBef>
                <a:spcPts val="600"/>
              </a:spcBef>
              <a:spcAft>
                <a:spcPts val="600"/>
              </a:spcAft>
              <a:defRPr/>
            </a:pPr>
            <a:r>
              <a:rPr lang="sq-AL" sz="1800" b="1" dirty="0">
                <a:latin typeface="Arial" panose="020B0604020202020204" pitchFamily="34" charset="0"/>
                <a:cs typeface="Arial" panose="020B0604020202020204" pitchFamily="34" charset="0"/>
              </a:rPr>
              <a:t>Shënimet udhëzuese </a:t>
            </a:r>
            <a:r>
              <a:rPr lang="sq-AL" sz="1800" dirty="0">
                <a:latin typeface="Arial" panose="020B0604020202020204" pitchFamily="34" charset="0"/>
                <a:cs typeface="Arial" panose="020B0604020202020204" pitchFamily="34" charset="0"/>
              </a:rPr>
              <a:t>botohen nga T-CY për të interpretuar dispozitat e BC duke pasur parasysh kërcënimet e reja dhe paradigma të reja teknologjike</a:t>
            </a:r>
          </a:p>
        </p:txBody>
      </p:sp>
      <p:sp>
        <p:nvSpPr>
          <p:cNvPr id="6" name="TextBox 5">
            <a:extLst>
              <a:ext uri="{FF2B5EF4-FFF2-40B4-BE49-F238E27FC236}">
                <a16:creationId xmlns:a16="http://schemas.microsoft.com/office/drawing/2014/main" xmlns="" id="{7D1578F7-23B3-4DBF-9300-A54FEA4651C1}"/>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3519789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8</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8</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latin typeface="Arial" panose="020B0604020202020204" pitchFamily="34" charset="0"/>
                <a:cs typeface="Arial" panose="020B0604020202020204" pitchFamily="34" charset="0"/>
              </a:rPr>
              <a:t>Shtrirja e Konventës së Budapestit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a:extLst>
              <a:ext uri="{FF2B5EF4-FFF2-40B4-BE49-F238E27FC236}">
                <a16:creationId xmlns:a16="http://schemas.microsoft.com/office/drawing/2014/main" xmlns="" id="{65507052-E3E9-4B96-AA52-2E8414B2C194}"/>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
        <p:nvSpPr>
          <p:cNvPr id="156" name="TextBox 143">
            <a:extLst>
              <a:ext uri="{FF2B5EF4-FFF2-40B4-BE49-F238E27FC236}">
                <a16:creationId xmlns:a16="http://schemas.microsoft.com/office/drawing/2014/main" xmlns="" id="{A5535D03-9713-4021-9030-D1C1FD4C4F57}"/>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b="1">
                <a:latin typeface="Verdana" charset="0"/>
                <a:cs typeface="Verdana" charset="0"/>
              </a:rPr>
              <a:t>130+</a:t>
            </a:r>
          </a:p>
        </p:txBody>
      </p:sp>
      <p:grpSp>
        <p:nvGrpSpPr>
          <p:cNvPr id="157" name="Group 156">
            <a:extLst>
              <a:ext uri="{FF2B5EF4-FFF2-40B4-BE49-F238E27FC236}">
                <a16:creationId xmlns:a16="http://schemas.microsoft.com/office/drawing/2014/main" xmlns="" id="{7043C83C-872A-4F02-96A3-FB00C5BE0ADB}"/>
              </a:ext>
            </a:extLst>
          </p:cNvPr>
          <p:cNvGrpSpPr>
            <a:grpSpLocks/>
          </p:cNvGrpSpPr>
          <p:nvPr/>
        </p:nvGrpSpPr>
        <p:grpSpPr bwMode="auto">
          <a:xfrm>
            <a:off x="359569" y="1180646"/>
            <a:ext cx="8424862" cy="3757613"/>
            <a:chOff x="-30650" y="0"/>
            <a:chExt cx="9372924" cy="4653136"/>
          </a:xfrm>
        </p:grpSpPr>
        <p:pic>
          <p:nvPicPr>
            <p:cNvPr id="158" name="Picture 157">
              <a:extLst>
                <a:ext uri="{FF2B5EF4-FFF2-40B4-BE49-F238E27FC236}">
                  <a16:creationId xmlns:a16="http://schemas.microsoft.com/office/drawing/2014/main" xmlns="" id="{11027F92-9876-4FBD-8219-33B781259BA1}"/>
                </a:ext>
              </a:extLst>
            </p:cNvPr>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59" name="Oval 158">
              <a:extLst>
                <a:ext uri="{FF2B5EF4-FFF2-40B4-BE49-F238E27FC236}">
                  <a16:creationId xmlns:a16="http://schemas.microsoft.com/office/drawing/2014/main" xmlns="" id="{C2F5ED15-F71B-42C0-822A-78F3D5924E2E}"/>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0" name="Oval 159">
              <a:extLst>
                <a:ext uri="{FF2B5EF4-FFF2-40B4-BE49-F238E27FC236}">
                  <a16:creationId xmlns:a16="http://schemas.microsoft.com/office/drawing/2014/main" xmlns="" id="{D36570DD-D6AE-4E5B-8312-AEB4FACC358F}"/>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1" name="Oval 160">
              <a:extLst>
                <a:ext uri="{FF2B5EF4-FFF2-40B4-BE49-F238E27FC236}">
                  <a16:creationId xmlns:a16="http://schemas.microsoft.com/office/drawing/2014/main" xmlns="" id="{65D89256-677E-427A-9B8C-2B2C1D952EE7}"/>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2" name="Oval 161">
              <a:extLst>
                <a:ext uri="{FF2B5EF4-FFF2-40B4-BE49-F238E27FC236}">
                  <a16:creationId xmlns:a16="http://schemas.microsoft.com/office/drawing/2014/main" xmlns="" id="{452BFF0E-B8D5-4B41-8ABC-7A662B9BA1F6}"/>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3" name="Oval 162">
              <a:extLst>
                <a:ext uri="{FF2B5EF4-FFF2-40B4-BE49-F238E27FC236}">
                  <a16:creationId xmlns:a16="http://schemas.microsoft.com/office/drawing/2014/main" xmlns="" id="{4E9CE6FA-12B8-4553-BDE2-CBE3B0DFAFFE}"/>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4" name="Oval 163">
              <a:extLst>
                <a:ext uri="{FF2B5EF4-FFF2-40B4-BE49-F238E27FC236}">
                  <a16:creationId xmlns:a16="http://schemas.microsoft.com/office/drawing/2014/main" xmlns="" id="{5249D32B-5A60-436A-AE92-FE42CD89934C}"/>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5" name="Oval 164">
              <a:extLst>
                <a:ext uri="{FF2B5EF4-FFF2-40B4-BE49-F238E27FC236}">
                  <a16:creationId xmlns:a16="http://schemas.microsoft.com/office/drawing/2014/main" xmlns="" id="{05F839AB-D44E-49B6-A781-A2F8723F36E5}"/>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6" name="Oval 165">
              <a:extLst>
                <a:ext uri="{FF2B5EF4-FFF2-40B4-BE49-F238E27FC236}">
                  <a16:creationId xmlns:a16="http://schemas.microsoft.com/office/drawing/2014/main" xmlns="" id="{00BAD024-8482-4A55-A269-F463A1CC087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7" name="Oval 166">
              <a:extLst>
                <a:ext uri="{FF2B5EF4-FFF2-40B4-BE49-F238E27FC236}">
                  <a16:creationId xmlns:a16="http://schemas.microsoft.com/office/drawing/2014/main" xmlns="" id="{3FE8050C-D7E7-4AE3-8777-F654A480DD33}"/>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8" name="Oval 167">
              <a:extLst>
                <a:ext uri="{FF2B5EF4-FFF2-40B4-BE49-F238E27FC236}">
                  <a16:creationId xmlns:a16="http://schemas.microsoft.com/office/drawing/2014/main" xmlns="" id="{242904D1-A265-4403-9270-70CAF535952A}"/>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69" name="Oval 168">
              <a:extLst>
                <a:ext uri="{FF2B5EF4-FFF2-40B4-BE49-F238E27FC236}">
                  <a16:creationId xmlns:a16="http://schemas.microsoft.com/office/drawing/2014/main" xmlns="" id="{19628BD1-A68E-4421-BAD0-2248EC6A8CFF}"/>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0" name="Oval 169">
              <a:extLst>
                <a:ext uri="{FF2B5EF4-FFF2-40B4-BE49-F238E27FC236}">
                  <a16:creationId xmlns:a16="http://schemas.microsoft.com/office/drawing/2014/main" xmlns="" id="{F173A920-8C4B-4F83-95F1-C17EC6A93014}"/>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1" name="Oval 170">
              <a:extLst>
                <a:ext uri="{FF2B5EF4-FFF2-40B4-BE49-F238E27FC236}">
                  <a16:creationId xmlns:a16="http://schemas.microsoft.com/office/drawing/2014/main" xmlns="" id="{2E7F794E-3AE4-4F5D-A6EB-3956BA73C203}"/>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2" name="Oval 171">
              <a:extLst>
                <a:ext uri="{FF2B5EF4-FFF2-40B4-BE49-F238E27FC236}">
                  <a16:creationId xmlns:a16="http://schemas.microsoft.com/office/drawing/2014/main" xmlns="" id="{593FB721-CA4F-43AF-9577-DA9375A622B5}"/>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3" name="Oval 172">
              <a:extLst>
                <a:ext uri="{FF2B5EF4-FFF2-40B4-BE49-F238E27FC236}">
                  <a16:creationId xmlns:a16="http://schemas.microsoft.com/office/drawing/2014/main" xmlns="" id="{780D759C-52C6-496F-9AF5-19DEAFAAB1D8}"/>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4" name="Oval 173">
              <a:extLst>
                <a:ext uri="{FF2B5EF4-FFF2-40B4-BE49-F238E27FC236}">
                  <a16:creationId xmlns:a16="http://schemas.microsoft.com/office/drawing/2014/main" xmlns="" id="{74F0134B-4CA7-4392-853C-BDD9AD10DF59}"/>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5" name="Oval 174">
              <a:extLst>
                <a:ext uri="{FF2B5EF4-FFF2-40B4-BE49-F238E27FC236}">
                  <a16:creationId xmlns:a16="http://schemas.microsoft.com/office/drawing/2014/main" xmlns="" id="{DC04ACF4-5592-4959-ABCB-376280A5A21A}"/>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6" name="Oval 175">
              <a:extLst>
                <a:ext uri="{FF2B5EF4-FFF2-40B4-BE49-F238E27FC236}">
                  <a16:creationId xmlns:a16="http://schemas.microsoft.com/office/drawing/2014/main" xmlns="" id="{FCE994D3-7F9F-4562-86F6-260E807F9E45}"/>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7" name="Oval 176">
              <a:extLst>
                <a:ext uri="{FF2B5EF4-FFF2-40B4-BE49-F238E27FC236}">
                  <a16:creationId xmlns:a16="http://schemas.microsoft.com/office/drawing/2014/main" xmlns="" id="{352B21C2-93D4-48D3-87BA-77CC793ED829}"/>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8" name="Oval 177">
              <a:extLst>
                <a:ext uri="{FF2B5EF4-FFF2-40B4-BE49-F238E27FC236}">
                  <a16:creationId xmlns:a16="http://schemas.microsoft.com/office/drawing/2014/main" xmlns="" id="{067B3CE4-2737-4878-800D-62E1B5FD8A91}"/>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79" name="Oval 178">
              <a:extLst>
                <a:ext uri="{FF2B5EF4-FFF2-40B4-BE49-F238E27FC236}">
                  <a16:creationId xmlns:a16="http://schemas.microsoft.com/office/drawing/2014/main" xmlns="" id="{0081E758-3FC5-4875-BCAC-DE9412B9CD40}"/>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0" name="Oval 179">
              <a:extLst>
                <a:ext uri="{FF2B5EF4-FFF2-40B4-BE49-F238E27FC236}">
                  <a16:creationId xmlns:a16="http://schemas.microsoft.com/office/drawing/2014/main" xmlns="" id="{5279ACDB-35B6-440B-80A7-CCABD651C0BC}"/>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1" name="Oval 180">
              <a:extLst>
                <a:ext uri="{FF2B5EF4-FFF2-40B4-BE49-F238E27FC236}">
                  <a16:creationId xmlns:a16="http://schemas.microsoft.com/office/drawing/2014/main" xmlns="" id="{34486118-0FAE-4D31-84DE-2C89AF205569}"/>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2" name="Oval 181">
              <a:extLst>
                <a:ext uri="{FF2B5EF4-FFF2-40B4-BE49-F238E27FC236}">
                  <a16:creationId xmlns:a16="http://schemas.microsoft.com/office/drawing/2014/main" xmlns="" id="{4B845411-5474-4EF1-A60F-DF4EC802FAD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3" name="Oval 182">
              <a:extLst>
                <a:ext uri="{FF2B5EF4-FFF2-40B4-BE49-F238E27FC236}">
                  <a16:creationId xmlns:a16="http://schemas.microsoft.com/office/drawing/2014/main" xmlns="" id="{C570A16D-AEFF-441C-9205-2238004B7BA4}"/>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4" name="Oval 183">
              <a:extLst>
                <a:ext uri="{FF2B5EF4-FFF2-40B4-BE49-F238E27FC236}">
                  <a16:creationId xmlns:a16="http://schemas.microsoft.com/office/drawing/2014/main" xmlns="" id="{5BFEA4C7-67D0-4081-8B83-35C54FC03EC7}"/>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5" name="Oval 184">
              <a:extLst>
                <a:ext uri="{FF2B5EF4-FFF2-40B4-BE49-F238E27FC236}">
                  <a16:creationId xmlns:a16="http://schemas.microsoft.com/office/drawing/2014/main" xmlns="" id="{F2339610-1A1E-40EC-841B-DB483466A58D}"/>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6" name="Oval 185">
              <a:extLst>
                <a:ext uri="{FF2B5EF4-FFF2-40B4-BE49-F238E27FC236}">
                  <a16:creationId xmlns:a16="http://schemas.microsoft.com/office/drawing/2014/main" xmlns="" id="{6D577286-A7EC-450E-B284-690D1888E1DB}"/>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7" name="Oval 186">
              <a:extLst>
                <a:ext uri="{FF2B5EF4-FFF2-40B4-BE49-F238E27FC236}">
                  <a16:creationId xmlns:a16="http://schemas.microsoft.com/office/drawing/2014/main" xmlns="" id="{801D04DA-9B60-418B-841B-9E617CC0A1F3}"/>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8" name="Oval 187">
              <a:extLst>
                <a:ext uri="{FF2B5EF4-FFF2-40B4-BE49-F238E27FC236}">
                  <a16:creationId xmlns:a16="http://schemas.microsoft.com/office/drawing/2014/main" xmlns="" id="{A50D4ADD-62F4-46DE-B04A-4606EB08E150}"/>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89" name="Oval 188">
              <a:extLst>
                <a:ext uri="{FF2B5EF4-FFF2-40B4-BE49-F238E27FC236}">
                  <a16:creationId xmlns:a16="http://schemas.microsoft.com/office/drawing/2014/main" xmlns="" id="{78758E1A-5BA1-4663-8A1A-4FEE89815763}"/>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0" name="Oval 189">
              <a:extLst>
                <a:ext uri="{FF2B5EF4-FFF2-40B4-BE49-F238E27FC236}">
                  <a16:creationId xmlns:a16="http://schemas.microsoft.com/office/drawing/2014/main" xmlns="" id="{E8942A67-DA12-4581-A0B3-2FA6FDB7CB3F}"/>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1" name="Oval 190">
              <a:extLst>
                <a:ext uri="{FF2B5EF4-FFF2-40B4-BE49-F238E27FC236}">
                  <a16:creationId xmlns:a16="http://schemas.microsoft.com/office/drawing/2014/main" xmlns="" id="{51AA2C41-9A09-4697-AF84-0554C481D576}"/>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2" name="Oval 191">
              <a:extLst>
                <a:ext uri="{FF2B5EF4-FFF2-40B4-BE49-F238E27FC236}">
                  <a16:creationId xmlns:a16="http://schemas.microsoft.com/office/drawing/2014/main" xmlns="" id="{2B5A8CE7-9E8A-408A-9AF0-E9B480D5262C}"/>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3" name="Oval 192">
              <a:extLst>
                <a:ext uri="{FF2B5EF4-FFF2-40B4-BE49-F238E27FC236}">
                  <a16:creationId xmlns:a16="http://schemas.microsoft.com/office/drawing/2014/main" xmlns="" id="{F1D749C4-79C1-431B-9075-110CFB7EC734}"/>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4" name="Oval 193">
              <a:extLst>
                <a:ext uri="{FF2B5EF4-FFF2-40B4-BE49-F238E27FC236}">
                  <a16:creationId xmlns:a16="http://schemas.microsoft.com/office/drawing/2014/main" xmlns="" id="{E74515D5-B53D-4B1A-8462-F60D4D9E26EC}"/>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5" name="Oval 194">
              <a:extLst>
                <a:ext uri="{FF2B5EF4-FFF2-40B4-BE49-F238E27FC236}">
                  <a16:creationId xmlns:a16="http://schemas.microsoft.com/office/drawing/2014/main" xmlns="" id="{DEDA2E91-F147-4F07-9850-EA5F5ACC56D1}"/>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6" name="Oval 195">
              <a:extLst>
                <a:ext uri="{FF2B5EF4-FFF2-40B4-BE49-F238E27FC236}">
                  <a16:creationId xmlns:a16="http://schemas.microsoft.com/office/drawing/2014/main" xmlns="" id="{DA8CC775-95E3-4B5E-AA82-5B14E763D4D6}"/>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7" name="Oval 196">
              <a:extLst>
                <a:ext uri="{FF2B5EF4-FFF2-40B4-BE49-F238E27FC236}">
                  <a16:creationId xmlns:a16="http://schemas.microsoft.com/office/drawing/2014/main" xmlns="" id="{56C9C345-C095-47A9-8A50-A7A146FC9B18}"/>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8" name="Oval 197">
              <a:extLst>
                <a:ext uri="{FF2B5EF4-FFF2-40B4-BE49-F238E27FC236}">
                  <a16:creationId xmlns:a16="http://schemas.microsoft.com/office/drawing/2014/main" xmlns="" id="{43D861C6-CA75-4711-A5C0-2330F682FFDA}"/>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199" name="Oval 198">
              <a:extLst>
                <a:ext uri="{FF2B5EF4-FFF2-40B4-BE49-F238E27FC236}">
                  <a16:creationId xmlns:a16="http://schemas.microsoft.com/office/drawing/2014/main" xmlns="" id="{947AC189-0954-4535-A736-7868DAD0AAA0}"/>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0" name="Oval 199">
              <a:extLst>
                <a:ext uri="{FF2B5EF4-FFF2-40B4-BE49-F238E27FC236}">
                  <a16:creationId xmlns:a16="http://schemas.microsoft.com/office/drawing/2014/main" xmlns="" id="{357F1B48-A5E0-44C8-855F-332A8C4D0F3C}"/>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1" name="Oval 200">
              <a:extLst>
                <a:ext uri="{FF2B5EF4-FFF2-40B4-BE49-F238E27FC236}">
                  <a16:creationId xmlns:a16="http://schemas.microsoft.com/office/drawing/2014/main" xmlns="" id="{E3EB9187-1E46-4444-86D2-93BA2246E610}"/>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2" name="Oval 201">
              <a:extLst>
                <a:ext uri="{FF2B5EF4-FFF2-40B4-BE49-F238E27FC236}">
                  <a16:creationId xmlns:a16="http://schemas.microsoft.com/office/drawing/2014/main" xmlns="" id="{AC651C7F-C9D3-4469-8363-0CE5A9CFF70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3" name="Oval 202">
              <a:extLst>
                <a:ext uri="{FF2B5EF4-FFF2-40B4-BE49-F238E27FC236}">
                  <a16:creationId xmlns:a16="http://schemas.microsoft.com/office/drawing/2014/main" xmlns="" id="{843A1379-FF79-4F80-9008-FBBF44C04860}"/>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4" name="Oval 203">
              <a:extLst>
                <a:ext uri="{FF2B5EF4-FFF2-40B4-BE49-F238E27FC236}">
                  <a16:creationId xmlns:a16="http://schemas.microsoft.com/office/drawing/2014/main" xmlns="" id="{14D25A9F-0BD4-4C5E-8048-C9D89B57D6E2}"/>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5" name="Oval 204">
              <a:extLst>
                <a:ext uri="{FF2B5EF4-FFF2-40B4-BE49-F238E27FC236}">
                  <a16:creationId xmlns:a16="http://schemas.microsoft.com/office/drawing/2014/main" xmlns="" id="{99917810-548C-452F-AB73-964064F84F13}"/>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6" name="Oval 205">
              <a:extLst>
                <a:ext uri="{FF2B5EF4-FFF2-40B4-BE49-F238E27FC236}">
                  <a16:creationId xmlns:a16="http://schemas.microsoft.com/office/drawing/2014/main" xmlns="" id="{0F6006B4-A551-4EC2-9D00-6F361FCA739D}"/>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7" name="Oval 206">
              <a:extLst>
                <a:ext uri="{FF2B5EF4-FFF2-40B4-BE49-F238E27FC236}">
                  <a16:creationId xmlns:a16="http://schemas.microsoft.com/office/drawing/2014/main" xmlns="" id="{EE8DA2C6-9383-4FF6-AC45-0A49F23585AF}"/>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8" name="Oval 207">
              <a:extLst>
                <a:ext uri="{FF2B5EF4-FFF2-40B4-BE49-F238E27FC236}">
                  <a16:creationId xmlns:a16="http://schemas.microsoft.com/office/drawing/2014/main" xmlns="" id="{97AA50C7-4B65-43FB-8CC7-4C3A9A3DC2D5}"/>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09" name="Oval 208">
              <a:extLst>
                <a:ext uri="{FF2B5EF4-FFF2-40B4-BE49-F238E27FC236}">
                  <a16:creationId xmlns:a16="http://schemas.microsoft.com/office/drawing/2014/main" xmlns="" id="{68E99C77-0C0F-47A3-9CB2-84FFFE7ABCC1}"/>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0" name="Oval 209">
              <a:extLst>
                <a:ext uri="{FF2B5EF4-FFF2-40B4-BE49-F238E27FC236}">
                  <a16:creationId xmlns:a16="http://schemas.microsoft.com/office/drawing/2014/main" xmlns="" id="{B123E2A7-7C1C-4579-88B3-CB3086597B4D}"/>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1" name="Oval 210">
              <a:extLst>
                <a:ext uri="{FF2B5EF4-FFF2-40B4-BE49-F238E27FC236}">
                  <a16:creationId xmlns:a16="http://schemas.microsoft.com/office/drawing/2014/main" xmlns="" id="{46B8D3AA-4EAE-492D-8FC1-4942BA0CC992}"/>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2" name="Oval 211">
              <a:extLst>
                <a:ext uri="{FF2B5EF4-FFF2-40B4-BE49-F238E27FC236}">
                  <a16:creationId xmlns:a16="http://schemas.microsoft.com/office/drawing/2014/main" xmlns="" id="{418B8038-6961-455A-9F82-3A145AE1AD19}"/>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3" name="Oval 212">
              <a:extLst>
                <a:ext uri="{FF2B5EF4-FFF2-40B4-BE49-F238E27FC236}">
                  <a16:creationId xmlns:a16="http://schemas.microsoft.com/office/drawing/2014/main" xmlns="" id="{F6799559-D65C-4BC0-ADC9-09C61EFAE0CE}"/>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4" name="Oval 213">
              <a:extLst>
                <a:ext uri="{FF2B5EF4-FFF2-40B4-BE49-F238E27FC236}">
                  <a16:creationId xmlns:a16="http://schemas.microsoft.com/office/drawing/2014/main" xmlns="" id="{9EC7DDA9-A76F-4C2B-A9D2-91A7A4AD32B8}"/>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5" name="Oval 214">
              <a:extLst>
                <a:ext uri="{FF2B5EF4-FFF2-40B4-BE49-F238E27FC236}">
                  <a16:creationId xmlns:a16="http://schemas.microsoft.com/office/drawing/2014/main" xmlns="" id="{67BC6C70-9C16-4026-84F4-F5A012A928BB}"/>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6" name="Oval 215">
              <a:extLst>
                <a:ext uri="{FF2B5EF4-FFF2-40B4-BE49-F238E27FC236}">
                  <a16:creationId xmlns:a16="http://schemas.microsoft.com/office/drawing/2014/main" xmlns="" id="{B1099DB9-E335-4ED3-AAEE-16CEDDD0889C}"/>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7" name="Oval 216">
              <a:extLst>
                <a:ext uri="{FF2B5EF4-FFF2-40B4-BE49-F238E27FC236}">
                  <a16:creationId xmlns:a16="http://schemas.microsoft.com/office/drawing/2014/main" xmlns="" id="{40937832-7F0E-4102-8798-2A4F78A6D1A8}"/>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8" name="Oval 217">
              <a:extLst>
                <a:ext uri="{FF2B5EF4-FFF2-40B4-BE49-F238E27FC236}">
                  <a16:creationId xmlns:a16="http://schemas.microsoft.com/office/drawing/2014/main" xmlns="" id="{8DEF2324-A0F4-45DA-95CA-ADDF96FAA7CE}"/>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19" name="Oval 218">
              <a:extLst>
                <a:ext uri="{FF2B5EF4-FFF2-40B4-BE49-F238E27FC236}">
                  <a16:creationId xmlns:a16="http://schemas.microsoft.com/office/drawing/2014/main" xmlns="" id="{004A041E-42E9-4143-9F28-9F2A646407F6}"/>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0" name="Oval 219">
              <a:extLst>
                <a:ext uri="{FF2B5EF4-FFF2-40B4-BE49-F238E27FC236}">
                  <a16:creationId xmlns:a16="http://schemas.microsoft.com/office/drawing/2014/main" xmlns="" id="{FB6A55B0-FFD5-4C60-96DE-6E689104AB98}"/>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1" name="Oval 220">
              <a:extLst>
                <a:ext uri="{FF2B5EF4-FFF2-40B4-BE49-F238E27FC236}">
                  <a16:creationId xmlns:a16="http://schemas.microsoft.com/office/drawing/2014/main" xmlns="" id="{D8A433E2-C5D4-4FF5-9D04-658F53992F21}"/>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2" name="Oval 221">
              <a:extLst>
                <a:ext uri="{FF2B5EF4-FFF2-40B4-BE49-F238E27FC236}">
                  <a16:creationId xmlns:a16="http://schemas.microsoft.com/office/drawing/2014/main" xmlns="" id="{006BB177-8E82-4684-A6FA-AACDD43908E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3" name="Oval 222">
              <a:extLst>
                <a:ext uri="{FF2B5EF4-FFF2-40B4-BE49-F238E27FC236}">
                  <a16:creationId xmlns:a16="http://schemas.microsoft.com/office/drawing/2014/main" xmlns="" id="{22B804ED-8182-47C9-803A-078913A17AD2}"/>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4" name="Oval 223">
              <a:extLst>
                <a:ext uri="{FF2B5EF4-FFF2-40B4-BE49-F238E27FC236}">
                  <a16:creationId xmlns:a16="http://schemas.microsoft.com/office/drawing/2014/main" xmlns="" id="{FBB0C07B-36D8-4D13-9E36-F7B812675B33}"/>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5" name="Oval 224">
              <a:extLst>
                <a:ext uri="{FF2B5EF4-FFF2-40B4-BE49-F238E27FC236}">
                  <a16:creationId xmlns:a16="http://schemas.microsoft.com/office/drawing/2014/main" xmlns="" id="{09EA2047-D2D7-406D-8268-E5CBCE90D2AD}"/>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6" name="Oval 225">
              <a:extLst>
                <a:ext uri="{FF2B5EF4-FFF2-40B4-BE49-F238E27FC236}">
                  <a16:creationId xmlns:a16="http://schemas.microsoft.com/office/drawing/2014/main" xmlns="" id="{F7F904B4-5770-4CE7-8667-E039B18DAFA1}"/>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7" name="Oval 226">
              <a:extLst>
                <a:ext uri="{FF2B5EF4-FFF2-40B4-BE49-F238E27FC236}">
                  <a16:creationId xmlns:a16="http://schemas.microsoft.com/office/drawing/2014/main" xmlns="" id="{7F35954E-F044-416C-95D3-9D60DEAB3FB4}"/>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8" name="Oval 227">
              <a:extLst>
                <a:ext uri="{FF2B5EF4-FFF2-40B4-BE49-F238E27FC236}">
                  <a16:creationId xmlns:a16="http://schemas.microsoft.com/office/drawing/2014/main" xmlns="" id="{A5EC08C7-FC2E-4082-B7A1-3CF75D309FF3}"/>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29" name="Oval 228">
              <a:extLst>
                <a:ext uri="{FF2B5EF4-FFF2-40B4-BE49-F238E27FC236}">
                  <a16:creationId xmlns:a16="http://schemas.microsoft.com/office/drawing/2014/main" xmlns="" id="{BF08B9AD-5044-4E1E-80F3-D4619CBEAD62}"/>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0" name="Oval 229">
              <a:extLst>
                <a:ext uri="{FF2B5EF4-FFF2-40B4-BE49-F238E27FC236}">
                  <a16:creationId xmlns:a16="http://schemas.microsoft.com/office/drawing/2014/main" xmlns="" id="{4CA09E23-390D-4A39-96A4-C9578872D803}"/>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1" name="Oval 230">
              <a:extLst>
                <a:ext uri="{FF2B5EF4-FFF2-40B4-BE49-F238E27FC236}">
                  <a16:creationId xmlns:a16="http://schemas.microsoft.com/office/drawing/2014/main" xmlns="" id="{65B76F48-0260-48B5-A59F-9C100C60D41F}"/>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2" name="Oval 231">
              <a:extLst>
                <a:ext uri="{FF2B5EF4-FFF2-40B4-BE49-F238E27FC236}">
                  <a16:creationId xmlns:a16="http://schemas.microsoft.com/office/drawing/2014/main" xmlns="" id="{5B470EA3-F786-486F-A8BC-F6223C185BBE}"/>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3" name="Oval 232">
              <a:extLst>
                <a:ext uri="{FF2B5EF4-FFF2-40B4-BE49-F238E27FC236}">
                  <a16:creationId xmlns:a16="http://schemas.microsoft.com/office/drawing/2014/main" xmlns="" id="{C6AC99CC-AFFA-4FDB-BD6C-7F59B00CD5B1}"/>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4" name="Oval 233">
              <a:extLst>
                <a:ext uri="{FF2B5EF4-FFF2-40B4-BE49-F238E27FC236}">
                  <a16:creationId xmlns:a16="http://schemas.microsoft.com/office/drawing/2014/main" xmlns="" id="{43FD2EDF-FC66-4417-B9E5-B7824DFB64DC}"/>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5" name="Oval 234">
              <a:extLst>
                <a:ext uri="{FF2B5EF4-FFF2-40B4-BE49-F238E27FC236}">
                  <a16:creationId xmlns:a16="http://schemas.microsoft.com/office/drawing/2014/main" xmlns="" id="{F5A2A25F-210A-4A4F-9EE5-BAB53A5143C9}"/>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6" name="Oval 235">
              <a:extLst>
                <a:ext uri="{FF2B5EF4-FFF2-40B4-BE49-F238E27FC236}">
                  <a16:creationId xmlns:a16="http://schemas.microsoft.com/office/drawing/2014/main" xmlns="" id="{F09C3E5C-AC5D-4F29-9C68-48C8099622F0}"/>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7" name="Oval 236">
              <a:extLst>
                <a:ext uri="{FF2B5EF4-FFF2-40B4-BE49-F238E27FC236}">
                  <a16:creationId xmlns:a16="http://schemas.microsoft.com/office/drawing/2014/main" xmlns="" id="{C57C79F8-42CA-42AB-93A9-6119D924B020}"/>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8" name="Oval 237">
              <a:extLst>
                <a:ext uri="{FF2B5EF4-FFF2-40B4-BE49-F238E27FC236}">
                  <a16:creationId xmlns:a16="http://schemas.microsoft.com/office/drawing/2014/main" xmlns="" id="{ADCDF7C2-67BE-4DEE-B22F-46E7EE7DBD5B}"/>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39" name="Oval 238">
              <a:extLst>
                <a:ext uri="{FF2B5EF4-FFF2-40B4-BE49-F238E27FC236}">
                  <a16:creationId xmlns:a16="http://schemas.microsoft.com/office/drawing/2014/main" xmlns="" id="{74DF6394-37A5-4A36-A7EB-98498FF1A966}"/>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0" name="Oval 239">
              <a:extLst>
                <a:ext uri="{FF2B5EF4-FFF2-40B4-BE49-F238E27FC236}">
                  <a16:creationId xmlns:a16="http://schemas.microsoft.com/office/drawing/2014/main" xmlns="" id="{D7EBC812-BBE7-4F03-93D0-B21959DB0920}"/>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1" name="Oval 240">
              <a:extLst>
                <a:ext uri="{FF2B5EF4-FFF2-40B4-BE49-F238E27FC236}">
                  <a16:creationId xmlns:a16="http://schemas.microsoft.com/office/drawing/2014/main" xmlns="" id="{E2AEF502-D2B2-4024-A8EA-890B3C0C782D}"/>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2" name="Oval 241">
              <a:extLst>
                <a:ext uri="{FF2B5EF4-FFF2-40B4-BE49-F238E27FC236}">
                  <a16:creationId xmlns:a16="http://schemas.microsoft.com/office/drawing/2014/main" xmlns="" id="{7EB53800-0F46-43D7-817F-2746F9432AA7}"/>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3" name="Oval 242">
              <a:extLst>
                <a:ext uri="{FF2B5EF4-FFF2-40B4-BE49-F238E27FC236}">
                  <a16:creationId xmlns:a16="http://schemas.microsoft.com/office/drawing/2014/main" xmlns="" id="{15C148C4-DF7E-439B-9C1E-DB1DD4867650}"/>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4" name="Oval 243">
              <a:extLst>
                <a:ext uri="{FF2B5EF4-FFF2-40B4-BE49-F238E27FC236}">
                  <a16:creationId xmlns:a16="http://schemas.microsoft.com/office/drawing/2014/main" xmlns="" id="{BA30FF41-9DAB-4752-9BF3-C24FEB33C7A5}"/>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5" name="Oval 244">
              <a:extLst>
                <a:ext uri="{FF2B5EF4-FFF2-40B4-BE49-F238E27FC236}">
                  <a16:creationId xmlns:a16="http://schemas.microsoft.com/office/drawing/2014/main" xmlns="" id="{A8B7C1AB-4413-4CD9-B0A8-61D76EEEF91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6" name="Oval 245">
              <a:extLst>
                <a:ext uri="{FF2B5EF4-FFF2-40B4-BE49-F238E27FC236}">
                  <a16:creationId xmlns:a16="http://schemas.microsoft.com/office/drawing/2014/main" xmlns="" id="{07FB796C-C634-419A-8CA4-C1B89CA5E9A0}"/>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7" name="Oval 246">
              <a:extLst>
                <a:ext uri="{FF2B5EF4-FFF2-40B4-BE49-F238E27FC236}">
                  <a16:creationId xmlns:a16="http://schemas.microsoft.com/office/drawing/2014/main" xmlns="" id="{04D322D1-80F6-4E4B-A1C9-660ED63D28B7}"/>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8" name="Oval 247">
              <a:extLst>
                <a:ext uri="{FF2B5EF4-FFF2-40B4-BE49-F238E27FC236}">
                  <a16:creationId xmlns:a16="http://schemas.microsoft.com/office/drawing/2014/main" xmlns="" id="{F53F274D-F848-4477-B152-5C094C6C4796}"/>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49" name="Oval 248">
              <a:extLst>
                <a:ext uri="{FF2B5EF4-FFF2-40B4-BE49-F238E27FC236}">
                  <a16:creationId xmlns:a16="http://schemas.microsoft.com/office/drawing/2014/main" xmlns="" id="{A2F460F8-6401-442D-8F72-7EBB49F43699}"/>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0" name="Oval 249">
              <a:extLst>
                <a:ext uri="{FF2B5EF4-FFF2-40B4-BE49-F238E27FC236}">
                  <a16:creationId xmlns:a16="http://schemas.microsoft.com/office/drawing/2014/main" xmlns="" id="{35EB19B4-317C-4D56-953F-F4B692A7C602}"/>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1" name="Oval 250">
              <a:extLst>
                <a:ext uri="{FF2B5EF4-FFF2-40B4-BE49-F238E27FC236}">
                  <a16:creationId xmlns:a16="http://schemas.microsoft.com/office/drawing/2014/main" xmlns="" id="{3C21C4E8-FE60-4389-B3DF-2871E10E0852}"/>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2" name="Oval 251">
              <a:extLst>
                <a:ext uri="{FF2B5EF4-FFF2-40B4-BE49-F238E27FC236}">
                  <a16:creationId xmlns:a16="http://schemas.microsoft.com/office/drawing/2014/main" xmlns="" id="{6BD6CF37-DEB2-4660-A324-656B7D55FB12}"/>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3" name="Oval 252">
              <a:extLst>
                <a:ext uri="{FF2B5EF4-FFF2-40B4-BE49-F238E27FC236}">
                  <a16:creationId xmlns:a16="http://schemas.microsoft.com/office/drawing/2014/main" xmlns="" id="{29B94810-41A4-49D1-A4A0-8FAAF1E8D43E}"/>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4" name="Oval 253">
              <a:extLst>
                <a:ext uri="{FF2B5EF4-FFF2-40B4-BE49-F238E27FC236}">
                  <a16:creationId xmlns:a16="http://schemas.microsoft.com/office/drawing/2014/main" xmlns="" id="{F52E403F-13F1-4AE2-94C7-FDA309984EB2}"/>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5" name="Oval 254">
              <a:extLst>
                <a:ext uri="{FF2B5EF4-FFF2-40B4-BE49-F238E27FC236}">
                  <a16:creationId xmlns:a16="http://schemas.microsoft.com/office/drawing/2014/main" xmlns="" id="{0F32E47F-A870-4F36-B49C-DD699A47606B}"/>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6" name="Oval 255">
              <a:extLst>
                <a:ext uri="{FF2B5EF4-FFF2-40B4-BE49-F238E27FC236}">
                  <a16:creationId xmlns:a16="http://schemas.microsoft.com/office/drawing/2014/main" xmlns="" id="{DA8E6E2E-6FD4-4B42-B652-5391D818B03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7" name="Oval 256">
              <a:extLst>
                <a:ext uri="{FF2B5EF4-FFF2-40B4-BE49-F238E27FC236}">
                  <a16:creationId xmlns:a16="http://schemas.microsoft.com/office/drawing/2014/main" xmlns="" id="{B16FF088-DA92-4EC8-A7A0-CDF2A2A08CCA}"/>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8" name="Oval 257">
              <a:extLst>
                <a:ext uri="{FF2B5EF4-FFF2-40B4-BE49-F238E27FC236}">
                  <a16:creationId xmlns:a16="http://schemas.microsoft.com/office/drawing/2014/main" xmlns="" id="{7F01D978-8A8D-48BF-9EE1-7961997399F4}"/>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59" name="Oval 258">
              <a:extLst>
                <a:ext uri="{FF2B5EF4-FFF2-40B4-BE49-F238E27FC236}">
                  <a16:creationId xmlns:a16="http://schemas.microsoft.com/office/drawing/2014/main" xmlns="" id="{E19CFDAA-8EA9-4B92-BFCF-0E084226F624}"/>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0" name="Oval 259">
              <a:extLst>
                <a:ext uri="{FF2B5EF4-FFF2-40B4-BE49-F238E27FC236}">
                  <a16:creationId xmlns:a16="http://schemas.microsoft.com/office/drawing/2014/main" xmlns="" id="{75562719-217D-4B10-94F9-E1EA66B07981}"/>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1" name="Oval 260">
              <a:extLst>
                <a:ext uri="{FF2B5EF4-FFF2-40B4-BE49-F238E27FC236}">
                  <a16:creationId xmlns:a16="http://schemas.microsoft.com/office/drawing/2014/main" xmlns="" id="{79544C62-A309-474B-811F-52AE1F0E21D6}"/>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2" name="Oval 261">
              <a:extLst>
                <a:ext uri="{FF2B5EF4-FFF2-40B4-BE49-F238E27FC236}">
                  <a16:creationId xmlns:a16="http://schemas.microsoft.com/office/drawing/2014/main" xmlns="" id="{D49EE9D9-A776-415C-8C49-B6ECFC92178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3" name="Oval 262">
              <a:extLst>
                <a:ext uri="{FF2B5EF4-FFF2-40B4-BE49-F238E27FC236}">
                  <a16:creationId xmlns:a16="http://schemas.microsoft.com/office/drawing/2014/main" xmlns="" id="{5A888D46-3943-47B5-B147-68CAE9170200}"/>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4" name="Oval 263">
              <a:extLst>
                <a:ext uri="{FF2B5EF4-FFF2-40B4-BE49-F238E27FC236}">
                  <a16:creationId xmlns:a16="http://schemas.microsoft.com/office/drawing/2014/main" xmlns="" id="{FB1E1049-D3C5-491B-96C3-C78151F49886}"/>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5" name="Oval 264">
              <a:extLst>
                <a:ext uri="{FF2B5EF4-FFF2-40B4-BE49-F238E27FC236}">
                  <a16:creationId xmlns:a16="http://schemas.microsoft.com/office/drawing/2014/main" xmlns="" id="{5A1375B8-9CD1-4CB0-A04C-803254E26F75}"/>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6" name="Oval 265">
              <a:extLst>
                <a:ext uri="{FF2B5EF4-FFF2-40B4-BE49-F238E27FC236}">
                  <a16:creationId xmlns:a16="http://schemas.microsoft.com/office/drawing/2014/main" xmlns="" id="{42950462-D9A1-4696-B1EB-3E2F098973CF}"/>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7" name="Oval 266">
              <a:extLst>
                <a:ext uri="{FF2B5EF4-FFF2-40B4-BE49-F238E27FC236}">
                  <a16:creationId xmlns:a16="http://schemas.microsoft.com/office/drawing/2014/main" xmlns="" id="{E4D7FACC-2E48-4494-978F-CB98B5D3E8DD}"/>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8" name="Oval 267">
              <a:extLst>
                <a:ext uri="{FF2B5EF4-FFF2-40B4-BE49-F238E27FC236}">
                  <a16:creationId xmlns:a16="http://schemas.microsoft.com/office/drawing/2014/main" xmlns="" id="{91D9C619-E394-4F58-9866-F96B2D7AC977}"/>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69" name="Oval 268">
              <a:extLst>
                <a:ext uri="{FF2B5EF4-FFF2-40B4-BE49-F238E27FC236}">
                  <a16:creationId xmlns:a16="http://schemas.microsoft.com/office/drawing/2014/main" xmlns="" id="{4E4AA0C0-D537-4921-926F-F65895CAEAEB}"/>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0" name="Oval 269">
              <a:extLst>
                <a:ext uri="{FF2B5EF4-FFF2-40B4-BE49-F238E27FC236}">
                  <a16:creationId xmlns:a16="http://schemas.microsoft.com/office/drawing/2014/main" xmlns="" id="{9A4F83E5-2BB9-477A-977F-091B0777FAA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1" name="Oval 270">
              <a:extLst>
                <a:ext uri="{FF2B5EF4-FFF2-40B4-BE49-F238E27FC236}">
                  <a16:creationId xmlns:a16="http://schemas.microsoft.com/office/drawing/2014/main" xmlns="" id="{D3552CE4-E0D8-4B46-B676-E34BDAD51B00}"/>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2" name="Oval 271">
              <a:extLst>
                <a:ext uri="{FF2B5EF4-FFF2-40B4-BE49-F238E27FC236}">
                  <a16:creationId xmlns:a16="http://schemas.microsoft.com/office/drawing/2014/main" xmlns="" id="{DFDE22DA-C295-4F8E-B16A-5AC350DC337D}"/>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3" name="Oval 272">
              <a:extLst>
                <a:ext uri="{FF2B5EF4-FFF2-40B4-BE49-F238E27FC236}">
                  <a16:creationId xmlns:a16="http://schemas.microsoft.com/office/drawing/2014/main" xmlns="" id="{7EC8D846-0BC3-4FF4-96D2-5B1AD6F123C1}"/>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4" name="Oval 273">
              <a:extLst>
                <a:ext uri="{FF2B5EF4-FFF2-40B4-BE49-F238E27FC236}">
                  <a16:creationId xmlns:a16="http://schemas.microsoft.com/office/drawing/2014/main" xmlns="" id="{A8911ED3-E9F9-4DA1-A506-42D8FF7AA6ED}"/>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5" name="Oval 274">
              <a:extLst>
                <a:ext uri="{FF2B5EF4-FFF2-40B4-BE49-F238E27FC236}">
                  <a16:creationId xmlns:a16="http://schemas.microsoft.com/office/drawing/2014/main" xmlns="" id="{18685FD3-EAE2-49E8-AA9F-E660EE533A3A}"/>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76" name="Oval 275">
              <a:extLst>
                <a:ext uri="{FF2B5EF4-FFF2-40B4-BE49-F238E27FC236}">
                  <a16:creationId xmlns:a16="http://schemas.microsoft.com/office/drawing/2014/main" xmlns="" id="{AF896776-A827-4CE6-A5BA-EF58D70D8024}"/>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grpSp>
      <p:sp>
        <p:nvSpPr>
          <p:cNvPr id="277" name="TextBox 134">
            <a:extLst>
              <a:ext uri="{FF2B5EF4-FFF2-40B4-BE49-F238E27FC236}">
                <a16:creationId xmlns:a16="http://schemas.microsoft.com/office/drawing/2014/main" xmlns="" id="{007A98AF-2096-43E6-9C12-9914C4EC119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Konventa e Budapestit</a:t>
            </a:r>
          </a:p>
          <a:p>
            <a:r>
              <a:rPr lang="sq-AL" sz="1400" b="1">
                <a:latin typeface="Verdana" charset="0"/>
                <a:cs typeface="Verdana" charset="0"/>
              </a:rPr>
              <a:t>Ratifikuar/aderuar: </a:t>
            </a:r>
            <a:r>
              <a:rPr lang="sq-AL" sz="2800" b="1">
                <a:solidFill>
                  <a:srgbClr val="FF0000"/>
                </a:solidFill>
                <a:latin typeface="Verdana" charset="0"/>
                <a:cs typeface="Verdana" charset="0"/>
              </a:rPr>
              <a:t>65</a:t>
            </a:r>
          </a:p>
        </p:txBody>
      </p:sp>
      <p:sp>
        <p:nvSpPr>
          <p:cNvPr id="278" name="TextBox 135">
            <a:extLst>
              <a:ext uri="{FF2B5EF4-FFF2-40B4-BE49-F238E27FC236}">
                <a16:creationId xmlns:a16="http://schemas.microsoft.com/office/drawing/2014/main" xmlns="" id="{AAE0504E-B95A-4588-B262-710CE58472E8}"/>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Nënshkruar: 3</a:t>
            </a:r>
          </a:p>
        </p:txBody>
      </p:sp>
      <p:sp>
        <p:nvSpPr>
          <p:cNvPr id="279" name="TextBox 136">
            <a:extLst>
              <a:ext uri="{FF2B5EF4-FFF2-40B4-BE49-F238E27FC236}">
                <a16:creationId xmlns:a16="http://schemas.microsoft.com/office/drawing/2014/main" xmlns="" id="{B064B17D-C0A7-4157-95EA-C11CC3B1E897}"/>
              </a:ext>
            </a:extLst>
          </p:cNvPr>
          <p:cNvSpPr txBox="1">
            <a:spLocks noChangeArrowheads="1"/>
          </p:cNvSpPr>
          <p:nvPr/>
        </p:nvSpPr>
        <p:spPr bwMode="auto">
          <a:xfrm>
            <a:off x="143669" y="6213938"/>
            <a:ext cx="2759075"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Të ftuara për aderim:  9</a:t>
            </a:r>
          </a:p>
        </p:txBody>
      </p:sp>
      <p:sp>
        <p:nvSpPr>
          <p:cNvPr id="280" name="TextBox 137">
            <a:extLst>
              <a:ext uri="{FF2B5EF4-FFF2-40B4-BE49-F238E27FC236}">
                <a16:creationId xmlns:a16="http://schemas.microsoft.com/office/drawing/2014/main" xmlns="" id="{28DF8872-DF93-465C-AFF6-2774EE9AE504}"/>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dirty="0">
                <a:latin typeface="Verdana" charset="0"/>
                <a:cs typeface="Verdana" charset="0"/>
              </a:rPr>
              <a:t>Shtetet tjera me ligje/projektligje kryesisht </a:t>
            </a:r>
            <a:r>
              <a:rPr lang="sq-AL" sz="1400" b="1" dirty="0" smtClean="0">
                <a:latin typeface="Verdana" charset="0"/>
                <a:cs typeface="Verdana" charset="0"/>
              </a:rPr>
              <a:t>në </a:t>
            </a:r>
            <a:r>
              <a:rPr lang="sq-AL" sz="1400" b="1" dirty="0">
                <a:latin typeface="Verdana" charset="0"/>
                <a:cs typeface="Verdana" charset="0"/>
              </a:rPr>
              <a:t>përputhje me Konventën e Budapestit = 20</a:t>
            </a:r>
          </a:p>
        </p:txBody>
      </p:sp>
      <p:sp>
        <p:nvSpPr>
          <p:cNvPr id="281" name="Oval 280">
            <a:extLst>
              <a:ext uri="{FF2B5EF4-FFF2-40B4-BE49-F238E27FC236}">
                <a16:creationId xmlns:a16="http://schemas.microsoft.com/office/drawing/2014/main" xmlns="" id="{F38AAE3A-A171-46A6-AFE0-39A16F72AA54}"/>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2" name="Oval 281">
            <a:extLst>
              <a:ext uri="{FF2B5EF4-FFF2-40B4-BE49-F238E27FC236}">
                <a16:creationId xmlns:a16="http://schemas.microsoft.com/office/drawing/2014/main" xmlns="" id="{2E4F6651-E8BF-483C-9DDD-FFCF9754A257}"/>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3" name="Oval 282">
            <a:extLst>
              <a:ext uri="{FF2B5EF4-FFF2-40B4-BE49-F238E27FC236}">
                <a16:creationId xmlns:a16="http://schemas.microsoft.com/office/drawing/2014/main" xmlns="" id="{90BF7D76-FF65-4CDE-8141-BF6DC50860D3}"/>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4" name="Oval 283">
            <a:extLst>
              <a:ext uri="{FF2B5EF4-FFF2-40B4-BE49-F238E27FC236}">
                <a16:creationId xmlns:a16="http://schemas.microsoft.com/office/drawing/2014/main" xmlns="" id="{393E2274-386F-450D-9FF8-580DABC34300}"/>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5" name="TextBox 142">
            <a:extLst>
              <a:ext uri="{FF2B5EF4-FFF2-40B4-BE49-F238E27FC236}">
                <a16:creationId xmlns:a16="http://schemas.microsoft.com/office/drawing/2014/main" xmlns="" id="{407E8751-FB1B-4A8D-AC5F-4BD75DE8516A}"/>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r>
              <a:rPr lang="sq-AL" sz="1400" b="1">
                <a:latin typeface="Verdana" charset="0"/>
                <a:cs typeface="Verdana" charset="0"/>
              </a:rPr>
              <a:t>Shtete të tjera që mbështeten në Konventën e Budapestit për legjislacionin = 50+</a:t>
            </a:r>
          </a:p>
        </p:txBody>
      </p:sp>
      <p:sp>
        <p:nvSpPr>
          <p:cNvPr id="286" name="Oval 285">
            <a:extLst>
              <a:ext uri="{FF2B5EF4-FFF2-40B4-BE49-F238E27FC236}">
                <a16:creationId xmlns:a16="http://schemas.microsoft.com/office/drawing/2014/main" xmlns="" id="{430BEF88-8793-48F2-A373-ED69B32F3D28}"/>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7" name="Oval 286">
            <a:extLst>
              <a:ext uri="{FF2B5EF4-FFF2-40B4-BE49-F238E27FC236}">
                <a16:creationId xmlns:a16="http://schemas.microsoft.com/office/drawing/2014/main" xmlns="" id="{6C875117-E6BD-4139-A58B-DDDB7B9DC5F3}"/>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8" name="Oval 287">
            <a:extLst>
              <a:ext uri="{FF2B5EF4-FFF2-40B4-BE49-F238E27FC236}">
                <a16:creationId xmlns:a16="http://schemas.microsoft.com/office/drawing/2014/main" xmlns="" id="{541A807B-8922-40C7-90B5-370A2A87077F}"/>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89" name="Oval 288">
            <a:extLst>
              <a:ext uri="{FF2B5EF4-FFF2-40B4-BE49-F238E27FC236}">
                <a16:creationId xmlns:a16="http://schemas.microsoft.com/office/drawing/2014/main" xmlns="" id="{E3B2F6EB-2CC0-4D7D-9E45-0AF8FFB28758}"/>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0" name="Oval 289">
            <a:extLst>
              <a:ext uri="{FF2B5EF4-FFF2-40B4-BE49-F238E27FC236}">
                <a16:creationId xmlns:a16="http://schemas.microsoft.com/office/drawing/2014/main" xmlns="" id="{C8127321-509D-4B8F-9530-DC0CD734072B}"/>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1" name="Oval 290">
            <a:extLst>
              <a:ext uri="{FF2B5EF4-FFF2-40B4-BE49-F238E27FC236}">
                <a16:creationId xmlns:a16="http://schemas.microsoft.com/office/drawing/2014/main" xmlns="" id="{EF4679F0-531B-401B-BEEC-5C4C77ECF784}"/>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2" name="Oval 291">
            <a:extLst>
              <a:ext uri="{FF2B5EF4-FFF2-40B4-BE49-F238E27FC236}">
                <a16:creationId xmlns:a16="http://schemas.microsoft.com/office/drawing/2014/main" xmlns="" id="{39EE60B3-6120-462C-8BD2-03A11B6AF992}"/>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3" name="Oval 292">
            <a:extLst>
              <a:ext uri="{FF2B5EF4-FFF2-40B4-BE49-F238E27FC236}">
                <a16:creationId xmlns:a16="http://schemas.microsoft.com/office/drawing/2014/main" xmlns="" id="{F9398CEF-5430-467D-BCF9-5AC20DBF3C64}"/>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4" name="Oval 293">
            <a:extLst>
              <a:ext uri="{FF2B5EF4-FFF2-40B4-BE49-F238E27FC236}">
                <a16:creationId xmlns:a16="http://schemas.microsoft.com/office/drawing/2014/main" xmlns="" id="{B179BBD7-DB28-43C2-AA69-B289267D7886}"/>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5" name="Oval 294">
            <a:extLst>
              <a:ext uri="{FF2B5EF4-FFF2-40B4-BE49-F238E27FC236}">
                <a16:creationId xmlns:a16="http://schemas.microsoft.com/office/drawing/2014/main" xmlns="" id="{3F5B3EBC-D101-48A8-9011-245B1227BF97}"/>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6" name="Oval 295">
            <a:extLst>
              <a:ext uri="{FF2B5EF4-FFF2-40B4-BE49-F238E27FC236}">
                <a16:creationId xmlns:a16="http://schemas.microsoft.com/office/drawing/2014/main" xmlns="" id="{582EEB7B-3869-4933-BFC6-74DB7C2379A6}"/>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GB" sz="1100">
              <a:latin typeface="Verdana"/>
              <a:cs typeface="Verdana"/>
            </a:endParaRPr>
          </a:p>
        </p:txBody>
      </p:sp>
      <p:sp>
        <p:nvSpPr>
          <p:cNvPr id="297" name="TextBox 282">
            <a:extLst>
              <a:ext uri="{FF2B5EF4-FFF2-40B4-BE49-F238E27FC236}">
                <a16:creationId xmlns:a16="http://schemas.microsoft.com/office/drawing/2014/main" xmlns="" id="{634636A8-EAC3-4402-8950-6CEBA6D96B85}"/>
              </a:ext>
            </a:extLst>
          </p:cNvPr>
          <p:cNvSpPr txBox="1"/>
          <p:nvPr/>
        </p:nvSpPr>
        <p:spPr>
          <a:xfrm>
            <a:off x="291640" y="4233282"/>
            <a:ext cx="2328529"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q-AL" sz="4000" b="1">
                <a:solidFill>
                  <a:schemeClr val="accent1">
                    <a:lumMod val="50000"/>
                  </a:schemeClr>
                </a:solidFill>
                <a:latin typeface="Verdana" panose="020B0604030504040204" pitchFamily="34" charset="0"/>
                <a:ea typeface="Verdana" panose="020B0604030504040204" pitchFamily="34" charset="0"/>
              </a:rPr>
              <a:t>150+</a:t>
            </a:r>
          </a:p>
        </p:txBody>
      </p:sp>
    </p:spTree>
    <p:extLst>
      <p:ext uri="{BB962C8B-B14F-4D97-AF65-F5344CB8AC3E}">
        <p14:creationId xmlns:p14="http://schemas.microsoft.com/office/powerpoint/2010/main" xmlns="" val="1991183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latin typeface="Arial" panose="020B0604020202020204" pitchFamily="34" charset="0"/>
                <a:cs typeface="Arial" panose="020B0604020202020204" pitchFamily="34" charset="0"/>
              </a:rPr>
              <a:pPr/>
              <a:t>9</a:t>
            </a:fld>
            <a:endParaRPr lang="en-GB" smtClean="0">
              <a:latin typeface="Arial" panose="020B0604020202020204" pitchFamily="34" charset="0"/>
              <a:cs typeface="Arial" panose="020B0604020202020204" pitchFamily="34" charset="0"/>
            </a:endParaRPr>
          </a:p>
        </p:txBody>
      </p:sp>
      <p:sp>
        <p:nvSpPr>
          <p:cNvPr id="3" name="TextBox 2"/>
          <p:cNvSpPr txBox="1"/>
          <p:nvPr/>
        </p:nvSpPr>
        <p:spPr>
          <a:xfrm>
            <a:off x="88522" y="6557282"/>
            <a:ext cx="3672408" cy="400110"/>
          </a:xfrm>
          <a:prstGeom prst="rect">
            <a:avLst/>
          </a:prstGeom>
          <a:noFill/>
        </p:spPr>
        <p:txBody>
          <a:bodyPr wrap="square" rtlCol="0">
            <a:spAutoFit/>
          </a:bodyPr>
          <a:lstStyle/>
          <a:p>
            <a:r>
              <a:rPr lang="sq-AL" sz="2000" b="1">
                <a:solidFill>
                  <a:schemeClr val="bg1"/>
                </a:solidFill>
                <a:ea typeface="Segoe UI" pitchFamily="34" charset="0"/>
                <a:cs typeface="Arial" panose="020B0604020202020204"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latin typeface="Arial" panose="020B0604020202020204" pitchFamily="34" charset="0"/>
                <a:cs typeface="Arial" panose="020B0604020202020204" pitchFamily="34" charset="0"/>
              </a:rPr>
              <a:pPr/>
              <a:t>9</a:t>
            </a:fld>
            <a:endParaRPr lang="en-GB" smtClean="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4"/>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cs typeface="Arial" panose="020B0604020202020204" pitchFamily="34" charset="0"/>
            </a:endParaRPr>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q-AL" sz="3200" b="1">
                <a:solidFill>
                  <a:schemeClr val="bg1"/>
                </a:solidFill>
                <a:latin typeface="Arial" panose="020B0604020202020204" pitchFamily="34" charset="0"/>
                <a:cs typeface="Arial" panose="020B0604020202020204" pitchFamily="34" charset="0"/>
              </a:rPr>
              <a:t>Procesi i anëtarësimit</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Content Placeholder 2">
            <a:extLst>
              <a:ext uri="{FF2B5EF4-FFF2-40B4-BE49-F238E27FC236}">
                <a16:creationId xmlns:a16="http://schemas.microsoft.com/office/drawing/2014/main" xmlns="" id="{07DD1915-02FE-4841-97F9-5C35390869CD}"/>
              </a:ext>
            </a:extLst>
          </p:cNvPr>
          <p:cNvSpPr txBox="1">
            <a:spLocks/>
          </p:cNvSpPr>
          <p:nvPr/>
        </p:nvSpPr>
        <p:spPr>
          <a:xfrm>
            <a:off x="323528" y="1268760"/>
            <a:ext cx="8435280" cy="5112568"/>
          </a:xfrm>
          <a:prstGeom prst="rect">
            <a:avLst/>
          </a:prstGeom>
        </p:spPr>
        <p:txBody>
          <a:bodyPr>
            <a:normAutofit fontScale="625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Shprehja e interesit</a:t>
            </a: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Analiza e legjislacionit dhe e kontekstit</a:t>
            </a: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Misioni </a:t>
            </a:r>
            <a:r>
              <a:rPr lang="sq-AL" b="1" dirty="0" smtClean="0">
                <a:latin typeface="Arial" panose="020B0604020202020204" pitchFamily="34" charset="0"/>
                <a:cs typeface="Arial" panose="020B0604020202020204" pitchFamily="34" charset="0"/>
              </a:rPr>
              <a:t>këshillëdhënës </a:t>
            </a:r>
            <a:r>
              <a:rPr lang="sq-AL" b="1" dirty="0">
                <a:latin typeface="Arial" panose="020B0604020202020204" pitchFamily="34" charset="0"/>
                <a:cs typeface="Arial" panose="020B0604020202020204" pitchFamily="34" charset="0"/>
              </a:rPr>
              <a:t>lidhur me legjislacionin e krimit </a:t>
            </a:r>
            <a:r>
              <a:rPr lang="sq-AL" b="1" dirty="0" err="1">
                <a:latin typeface="Arial" panose="020B0604020202020204" pitchFamily="34" charset="0"/>
                <a:cs typeface="Arial" panose="020B0604020202020204" pitchFamily="34" charset="0"/>
              </a:rPr>
              <a:t>kibernetik</a:t>
            </a:r>
            <a:endParaRPr lang="sq-AL"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Legjislacioni në pajtim me dispozitat e Konventës së </a:t>
            </a:r>
            <a:r>
              <a:rPr lang="sq-AL" b="1" dirty="0" smtClean="0">
                <a:latin typeface="Arial" panose="020B0604020202020204" pitchFamily="34" charset="0"/>
                <a:cs typeface="Arial" panose="020B0604020202020204" pitchFamily="34" charset="0"/>
              </a:rPr>
              <a:t>Budapestit</a:t>
            </a:r>
            <a:endParaRPr lang="sq-AL"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Kërkesa për t'u anëtarësuar në KB, zyrtarizuar nga Qeveria dhe dërguar në Këshillin e Evropës</a:t>
            </a: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Analiza e kërkesës nga Zyra e Traktatit dhe vendimi nga Komiteti i Konventës së Krimit </a:t>
            </a:r>
            <a:r>
              <a:rPr lang="sq-AL" b="1" dirty="0" err="1">
                <a:latin typeface="Arial" panose="020B0604020202020204" pitchFamily="34" charset="0"/>
                <a:cs typeface="Arial" panose="020B0604020202020204" pitchFamily="34" charset="0"/>
              </a:rPr>
              <a:t>Kibernetik</a:t>
            </a:r>
            <a:endParaRPr lang="sq-AL" b="1" dirty="0">
              <a:latin typeface="Arial" panose="020B0604020202020204" pitchFamily="34" charset="0"/>
              <a:cs typeface="Arial" panose="020B0604020202020204" pitchFamily="34" charset="0"/>
            </a:endParaRP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Ftesa për vendin për anëtarësim në KB</a:t>
            </a:r>
          </a:p>
          <a:p>
            <a:pPr marL="514350" indent="-514350">
              <a:lnSpc>
                <a:spcPct val="120000"/>
              </a:lnSpc>
              <a:spcBef>
                <a:spcPts val="600"/>
              </a:spcBef>
              <a:spcAft>
                <a:spcPts val="600"/>
              </a:spcAft>
              <a:buFont typeface="+mj-lt"/>
              <a:buAutoNum type="arabicPeriod"/>
              <a:defRPr/>
            </a:pPr>
            <a:r>
              <a:rPr lang="sq-AL" b="1" dirty="0">
                <a:latin typeface="Arial" panose="020B0604020202020204" pitchFamily="34" charset="0"/>
                <a:cs typeface="Arial" panose="020B0604020202020204" pitchFamily="34" charset="0"/>
              </a:rPr>
              <a:t>Ratifikimi dhe instrumentet e anëtarësimit </a:t>
            </a:r>
            <a:r>
              <a:rPr lang="sq-AL" b="1" dirty="0" smtClean="0">
                <a:latin typeface="Arial" panose="020B0604020202020204" pitchFamily="34" charset="0"/>
                <a:cs typeface="Arial" panose="020B0604020202020204" pitchFamily="34" charset="0"/>
              </a:rPr>
              <a:t>depozitohen </a:t>
            </a:r>
            <a:r>
              <a:rPr lang="sq-AL" b="1" dirty="0">
                <a:latin typeface="Arial" panose="020B0604020202020204" pitchFamily="34" charset="0"/>
                <a:cs typeface="Arial" panose="020B0604020202020204" pitchFamily="34" charset="0"/>
              </a:rPr>
              <a:t>në Strasburg</a:t>
            </a:r>
          </a:p>
        </p:txBody>
      </p:sp>
      <p:sp>
        <p:nvSpPr>
          <p:cNvPr id="7" name="Rounded Rectangle 1">
            <a:extLst>
              <a:ext uri="{FF2B5EF4-FFF2-40B4-BE49-F238E27FC236}">
                <a16:creationId xmlns:a16="http://schemas.microsoft.com/office/drawing/2014/main" xmlns="" id="{9DC4FF4E-1B71-4657-AA41-52944EAE3822}"/>
              </a:ext>
            </a:extLst>
          </p:cNvPr>
          <p:cNvSpPr/>
          <p:nvPr/>
        </p:nvSpPr>
        <p:spPr>
          <a:xfrm>
            <a:off x="107504" y="2564904"/>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Rounded Rectangle 10">
            <a:extLst>
              <a:ext uri="{FF2B5EF4-FFF2-40B4-BE49-F238E27FC236}">
                <a16:creationId xmlns:a16="http://schemas.microsoft.com/office/drawing/2014/main" xmlns="" id="{2C857D2B-5A3C-4597-8539-B3BBFD7C0BD0}"/>
              </a:ext>
            </a:extLst>
          </p:cNvPr>
          <p:cNvSpPr/>
          <p:nvPr/>
        </p:nvSpPr>
        <p:spPr>
          <a:xfrm>
            <a:off x="107504" y="3356992"/>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Rounded Rectangle 11">
            <a:extLst>
              <a:ext uri="{FF2B5EF4-FFF2-40B4-BE49-F238E27FC236}">
                <a16:creationId xmlns:a16="http://schemas.microsoft.com/office/drawing/2014/main" xmlns="" id="{29151DA5-5ABE-4ABA-A8B4-10B45D26E159}"/>
              </a:ext>
            </a:extLst>
          </p:cNvPr>
          <p:cNvSpPr/>
          <p:nvPr/>
        </p:nvSpPr>
        <p:spPr>
          <a:xfrm>
            <a:off x="107504" y="4869160"/>
            <a:ext cx="8928546" cy="50405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Rounded Rectangle 12">
            <a:extLst>
              <a:ext uri="{FF2B5EF4-FFF2-40B4-BE49-F238E27FC236}">
                <a16:creationId xmlns:a16="http://schemas.microsoft.com/office/drawing/2014/main" xmlns="" id="{AA07272E-4439-46E9-B529-AC893B205E40}"/>
              </a:ext>
            </a:extLst>
          </p:cNvPr>
          <p:cNvSpPr/>
          <p:nvPr/>
        </p:nvSpPr>
        <p:spPr>
          <a:xfrm>
            <a:off x="107504" y="5373216"/>
            <a:ext cx="8928546" cy="7920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xmlns="" id="{B6AB50EC-3009-43FA-932C-F58109F5943A}"/>
              </a:ext>
            </a:extLst>
          </p:cNvPr>
          <p:cNvSpPr txBox="1"/>
          <p:nvPr/>
        </p:nvSpPr>
        <p:spPr>
          <a:xfrm>
            <a:off x="6279791" y="6457858"/>
            <a:ext cx="3024336" cy="430887"/>
          </a:xfrm>
          <a:prstGeom prst="rect">
            <a:avLst/>
          </a:prstGeom>
          <a:noFill/>
        </p:spPr>
        <p:txBody>
          <a:bodyPr wrap="square" rtlCol="0">
            <a:spAutoFit/>
          </a:bodyPr>
          <a:lstStyle/>
          <a:p>
            <a:r>
              <a:rPr lang="sq-AL" sz="2200" b="1">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xmlns="" val="20341411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14543</TotalTime>
  <Words>2650</Words>
  <Application>Microsoft Office PowerPoint</Application>
  <PresentationFormat>On-screen Show (4:3)</PresentationFormat>
  <Paragraphs>442</Paragraphs>
  <Slides>30</Slides>
  <Notes>24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Windows User</cp:lastModifiedBy>
  <cp:revision>360</cp:revision>
  <dcterms:created xsi:type="dcterms:W3CDTF">2012-01-25T15:22:10Z</dcterms:created>
  <dcterms:modified xsi:type="dcterms:W3CDTF">2021-04-25T20:37:37Z</dcterms:modified>
</cp:coreProperties>
</file>